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12192000"/>
  <p:notesSz cx="7010400" cy="9296400"/>
  <p:embeddedFontLst>
    <p:embeddedFont>
      <p:font typeface="Candara"/>
      <p:regular r:id="rId24"/>
      <p:bold r:id="rId25"/>
      <p:italic r:id="rId26"/>
      <p:boldItalic r:id="rId27"/>
    </p:embeddedFont>
    <p:embeddedFont>
      <p:font typeface="Arial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g+l0Kf1qely1DB+i2l8GF3ry0N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EFE9B3-77F2-42F1-B5B7-D87F6D2899E8}">
  <a:tblStyle styleId="{CCEFE9B3-77F2-42F1-B5B7-D87F6D2899E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EF3"/>
          </a:solidFill>
        </a:fill>
      </a:tcStyle>
    </a:wholeTbl>
    <a:band1H>
      <a:tcTxStyle b="off" i="off"/>
      <a:tcStyle>
        <a:fill>
          <a:solidFill>
            <a:srgbClr val="CCDCE6"/>
          </a:solidFill>
        </a:fill>
      </a:tcStyle>
    </a:band1H>
    <a:band2H>
      <a:tcTxStyle b="off" i="off"/>
    </a:band2H>
    <a:band1V>
      <a:tcTxStyle b="off" i="off"/>
      <a:tcStyle>
        <a:fill>
          <a:solidFill>
            <a:srgbClr val="CCDCE6"/>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D407A0BB-B8C2-43BB-AA18-F7EE87CCDB7D}"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39562A6-B25D-4A7B-BE78-E74AF5DB392F}"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9EC"/>
          </a:solidFill>
        </a:fill>
      </a:tcStyle>
    </a:wholeTbl>
    <a:band1H>
      <a:tcTxStyle/>
      <a:tcStyle>
        <a:fill>
          <a:solidFill>
            <a:srgbClr val="CBD0D8"/>
          </a:solidFill>
        </a:fill>
      </a:tcStyle>
    </a:band1H>
    <a:band2H>
      <a:tcTxStyle/>
    </a:band2H>
    <a:band1V>
      <a:tcTxStyle/>
      <a:tcStyle>
        <a:fill>
          <a:solidFill>
            <a:srgbClr val="CBD0D8"/>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andara-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Candara-italic.fntdata"/><Relationship Id="rId25" Type="http://schemas.openxmlformats.org/officeDocument/2006/relationships/font" Target="fonts/Candara-bold.fntdata"/><Relationship Id="rId28" Type="http://schemas.openxmlformats.org/officeDocument/2006/relationships/font" Target="fonts/ArialBlack-regular.fntdata"/><Relationship Id="rId27" Type="http://schemas.openxmlformats.org/officeDocument/2006/relationships/font" Target="fonts/Candara-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50" lIns="93150" spcFirstLastPara="1" rIns="93150" wrap="square" tIns="465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50" lIns="93150" spcFirstLastPara="1" rIns="93150" wrap="square" tIns="465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50" lIns="93150" spcFirstLastPara="1" rIns="93150" wrap="square" tIns="465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1: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228600" lvl="0" marL="457200" marR="0" rtl="0" algn="l">
              <a:lnSpc>
                <a:spcPct val="100000"/>
              </a:lnSpc>
              <a:spcBef>
                <a:spcPts val="0"/>
              </a:spcBef>
              <a:spcAft>
                <a:spcPts val="0"/>
              </a:spcAft>
              <a:buSzPts val="1400"/>
              <a:buNone/>
            </a:pPr>
            <a:r>
              <a:t/>
            </a:r>
            <a:endParaRPr/>
          </a:p>
        </p:txBody>
      </p:sp>
      <p:sp>
        <p:nvSpPr>
          <p:cNvPr id="81" name="Google Shape;81;p1:notes"/>
          <p:cNvSpPr txBox="1"/>
          <p:nvPr>
            <p:ph idx="12" type="sldNum"/>
          </p:nvPr>
        </p:nvSpPr>
        <p:spPr>
          <a:xfrm>
            <a:off x="3970938" y="8829967"/>
            <a:ext cx="3037840" cy="466433"/>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76b493f746_0_43: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48" name="Google Shape;248;g276b493f746_0_4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76b493f746_0_269: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76b493f746_0_269: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241300" lvl="0" marL="469900" rtl="0" algn="l">
              <a:lnSpc>
                <a:spcPct val="100000"/>
              </a:lnSpc>
              <a:spcBef>
                <a:spcPts val="0"/>
              </a:spcBef>
              <a:spcAft>
                <a:spcPts val="0"/>
              </a:spcAft>
              <a:buSzPts val="1400"/>
              <a:buNone/>
            </a:pPr>
            <a:r>
              <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fdb0bfc494_0_380: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fdb0bfc494_0_38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241300" lvl="0" marL="469900" rtl="0" algn="l">
              <a:lnSpc>
                <a:spcPct val="100000"/>
              </a:lnSpc>
              <a:spcBef>
                <a:spcPts val="0"/>
              </a:spcBef>
              <a:spcAft>
                <a:spcPts val="0"/>
              </a:spcAft>
              <a:buSzPts val="1400"/>
              <a:buNone/>
            </a:pPr>
            <a: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fdb0bfc494_0_385: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fdb0bfc494_0_385: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241300" lvl="0" marL="469900" rtl="0" algn="l">
              <a:lnSpc>
                <a:spcPct val="100000"/>
              </a:lnSpc>
              <a:spcBef>
                <a:spcPts val="0"/>
              </a:spcBef>
              <a:spcAft>
                <a:spcPts val="0"/>
              </a:spcAft>
              <a:buSzPts val="1400"/>
              <a:buNone/>
            </a:pPr>
            <a:r>
              <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891fbe438f_1_0:notes"/>
          <p:cNvSpPr/>
          <p:nvPr>
            <p:ph idx="2" type="sldImg"/>
          </p:nvPr>
        </p:nvSpPr>
        <p:spPr>
          <a:xfrm>
            <a:off x="406400" y="696913"/>
            <a:ext cx="6199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891fbe438f_1_0: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241300" lvl="0" marL="469900" rtl="0" algn="l">
              <a:lnSpc>
                <a:spcPct val="100000"/>
              </a:lnSpc>
              <a:spcBef>
                <a:spcPts val="0"/>
              </a:spcBef>
              <a:spcAft>
                <a:spcPts val="0"/>
              </a:spcAft>
              <a:buSzPts val="1400"/>
              <a:buNone/>
            </a:pPr>
            <a:r>
              <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891fbe438f_1_61:notes"/>
          <p:cNvSpPr txBox="1"/>
          <p:nvPr>
            <p:ph idx="1" type="body"/>
          </p:nvPr>
        </p:nvSpPr>
        <p:spPr>
          <a:xfrm>
            <a:off x="701675" y="4416425"/>
            <a:ext cx="5607000" cy="41832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29" name="Google Shape;329;g2891fbe438f_1_6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891fbe438f_1_73:notes"/>
          <p:cNvSpPr txBox="1"/>
          <p:nvPr>
            <p:ph idx="1" type="body"/>
          </p:nvPr>
        </p:nvSpPr>
        <p:spPr>
          <a:xfrm>
            <a:off x="701675" y="4416425"/>
            <a:ext cx="5607000" cy="4183200"/>
          </a:xfrm>
          <a:prstGeom prst="rect">
            <a:avLst/>
          </a:prstGeom>
        </p:spPr>
        <p:txBody>
          <a:bodyPr anchorCtr="0" anchor="t" bIns="46550" lIns="93150" spcFirstLastPara="1" rIns="93150" wrap="square" tIns="46550">
            <a:noAutofit/>
          </a:bodyPr>
          <a:lstStyle/>
          <a:p>
            <a:pPr indent="0" lvl="0" marL="0" rtl="0" algn="l">
              <a:spcBef>
                <a:spcPts val="0"/>
              </a:spcBef>
              <a:spcAft>
                <a:spcPts val="0"/>
              </a:spcAft>
              <a:buNone/>
            </a:pPr>
            <a:r>
              <a:t/>
            </a:r>
            <a:endParaRPr/>
          </a:p>
        </p:txBody>
      </p:sp>
      <p:sp>
        <p:nvSpPr>
          <p:cNvPr id="342" name="Google Shape;342;g2891fbe438f_1_7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76b493f746_0_242:notes"/>
          <p:cNvSpPr/>
          <p:nvPr>
            <p:ph idx="2" type="sldImg"/>
          </p:nvPr>
        </p:nvSpPr>
        <p:spPr>
          <a:xfrm>
            <a:off x="406400" y="696913"/>
            <a:ext cx="6199188"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76b493f746_0_242:notes"/>
          <p:cNvSpPr txBox="1"/>
          <p:nvPr>
            <p:ph idx="1" type="body"/>
          </p:nvPr>
        </p:nvSpPr>
        <p:spPr>
          <a:xfrm>
            <a:off x="701040" y="4415790"/>
            <a:ext cx="5608200" cy="4183500"/>
          </a:xfrm>
          <a:prstGeom prst="rect">
            <a:avLst/>
          </a:prstGeom>
          <a:noFill/>
          <a:ln>
            <a:noFill/>
          </a:ln>
        </p:spPr>
        <p:txBody>
          <a:bodyPr anchorCtr="0" anchor="t" bIns="46550" lIns="93150" spcFirstLastPara="1" rIns="93150" wrap="square" tIns="46550">
            <a:noAutofit/>
          </a:bodyPr>
          <a:lstStyle/>
          <a:p>
            <a:pPr indent="-241300" lvl="0" marL="469900" rtl="0" algn="l">
              <a:lnSpc>
                <a:spcPct val="100000"/>
              </a:lnSpc>
              <a:spcBef>
                <a:spcPts val="0"/>
              </a:spcBef>
              <a:spcAft>
                <a:spcPts val="0"/>
              </a:spcAft>
              <a:buSzPts val="1400"/>
              <a:buNone/>
            </a:pPr>
            <a:r>
              <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fdb0bfc494_0_0:notes"/>
          <p:cNvSpPr/>
          <p:nvPr>
            <p:ph idx="2" type="sldImg"/>
          </p:nvPr>
        </p:nvSpPr>
        <p:spPr>
          <a:xfrm>
            <a:off x="717550" y="1162050"/>
            <a:ext cx="5575200" cy="31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fdb0bfc494_0_0:notes"/>
          <p:cNvSpPr txBox="1"/>
          <p:nvPr>
            <p:ph idx="1" type="body"/>
          </p:nvPr>
        </p:nvSpPr>
        <p:spPr>
          <a:xfrm>
            <a:off x="701040" y="4473899"/>
            <a:ext cx="5608200" cy="3660300"/>
          </a:xfrm>
          <a:prstGeom prst="rect">
            <a:avLst/>
          </a:prstGeom>
          <a:noFill/>
          <a:ln>
            <a:noFill/>
          </a:ln>
        </p:spPr>
        <p:txBody>
          <a:bodyPr anchorCtr="0" anchor="t" bIns="46550" lIns="93150" spcFirstLastPara="1" rIns="93150" wrap="square" tIns="46550">
            <a:noAutofit/>
          </a:bodyPr>
          <a:lstStyle/>
          <a:p>
            <a:pPr indent="-232943" lvl="0" marL="465886" rtl="0" algn="l">
              <a:lnSpc>
                <a:spcPct val="100000"/>
              </a:lnSpc>
              <a:spcBef>
                <a:spcPts val="0"/>
              </a:spcBef>
              <a:spcAft>
                <a:spcPts val="0"/>
              </a:spcAft>
              <a:buSzPts val="1400"/>
              <a:buNone/>
            </a:pPr>
            <a:r>
              <a:rPr b="1" lang="en-US" sz="4100"/>
              <a:t>Take away Chart</a:t>
            </a:r>
            <a:endParaRPr/>
          </a:p>
          <a:p>
            <a:pPr indent="-232943" lvl="0" marL="465886" rtl="0" algn="l">
              <a:lnSpc>
                <a:spcPct val="100000"/>
              </a:lnSpc>
              <a:spcBef>
                <a:spcPts val="0"/>
              </a:spcBef>
              <a:spcAft>
                <a:spcPts val="0"/>
              </a:spcAft>
              <a:buSzPts val="1400"/>
              <a:buNone/>
            </a:pPr>
            <a:r>
              <a:t/>
            </a:r>
            <a:endParaRPr b="1" sz="4100"/>
          </a:p>
          <a:p>
            <a:pPr indent="-232943" lvl="0" marL="465886" rtl="0" algn="l">
              <a:lnSpc>
                <a:spcPct val="100000"/>
              </a:lnSpc>
              <a:spcBef>
                <a:spcPts val="0"/>
              </a:spcBef>
              <a:spcAft>
                <a:spcPts val="0"/>
              </a:spcAft>
              <a:buSzPts val="1400"/>
              <a:buNone/>
            </a:pPr>
            <a:r>
              <a:rPr lang="en-US" sz="4100">
                <a:latin typeface="Arial"/>
                <a:ea typeface="Arial"/>
                <a:cs typeface="Arial"/>
                <a:sym typeface="Arial"/>
              </a:rPr>
              <a:t>Michael Lewis's book (the 5th risk) "We ran the no-satellite experiment in Galveston in 1900... ten thousand people died." </a:t>
            </a:r>
            <a:endParaRPr sz="4100">
              <a:solidFill>
                <a:srgbClr val="FF9900"/>
              </a:solidFill>
              <a:latin typeface="Arial"/>
              <a:ea typeface="Arial"/>
              <a:cs typeface="Arial"/>
              <a:sym typeface="Arial"/>
            </a:endParaRPr>
          </a:p>
          <a:p>
            <a:pPr indent="-232943" lvl="0" marL="465886" rtl="0" algn="l">
              <a:lnSpc>
                <a:spcPct val="100000"/>
              </a:lnSpc>
              <a:spcBef>
                <a:spcPts val="0"/>
              </a:spcBef>
              <a:spcAft>
                <a:spcPts val="0"/>
              </a:spcAft>
              <a:buSzPts val="1400"/>
              <a:buNone/>
            </a:pPr>
            <a:r>
              <a:t/>
            </a:r>
            <a:endParaRPr sz="3300"/>
          </a:p>
          <a:p>
            <a:pPr indent="-232943" lvl="0" marL="465886" rtl="0" algn="l">
              <a:lnSpc>
                <a:spcPct val="100000"/>
              </a:lnSpc>
              <a:spcBef>
                <a:spcPts val="0"/>
              </a:spcBef>
              <a:spcAft>
                <a:spcPts val="0"/>
              </a:spcAft>
              <a:buSzPts val="1400"/>
              <a:buNone/>
            </a:pPr>
            <a:r>
              <a:rPr i="1" lang="en-US" sz="4100">
                <a:solidFill>
                  <a:schemeClr val="lt1"/>
                </a:solidFill>
                <a:latin typeface="Arial"/>
                <a:ea typeface="Arial"/>
                <a:cs typeface="Arial"/>
                <a:sym typeface="Arial"/>
              </a:rPr>
              <a:t>Note: To calculate the yield:</a:t>
            </a:r>
            <a:endParaRPr/>
          </a:p>
          <a:p>
            <a:pPr indent="-232943" lvl="0" marL="465886" rtl="0" algn="l">
              <a:lnSpc>
                <a:spcPct val="100000"/>
              </a:lnSpc>
              <a:spcBef>
                <a:spcPts val="0"/>
              </a:spcBef>
              <a:spcAft>
                <a:spcPts val="0"/>
              </a:spcAft>
              <a:buSzPts val="1400"/>
              <a:buNone/>
            </a:pPr>
            <a:r>
              <a:rPr i="1" lang="en-US" sz="4100">
                <a:solidFill>
                  <a:schemeClr val="lt1"/>
                </a:solidFill>
                <a:latin typeface="Arial"/>
                <a:ea typeface="Arial"/>
                <a:cs typeface="Arial"/>
                <a:sym typeface="Arial"/>
              </a:rPr>
              <a:t>     * $162 Billion of Forecast impact to Global Economy - directly from the WMO/World Bank analysis*:</a:t>
            </a:r>
            <a:endParaRPr/>
          </a:p>
          <a:p>
            <a:pPr indent="-232943" lvl="0" marL="465886" rtl="0" algn="l">
              <a:lnSpc>
                <a:spcPct val="100000"/>
              </a:lnSpc>
              <a:spcBef>
                <a:spcPts val="0"/>
              </a:spcBef>
              <a:spcAft>
                <a:spcPts val="0"/>
              </a:spcAft>
              <a:buSzPts val="1400"/>
              <a:buNone/>
            </a:pPr>
            <a:r>
              <a:rPr i="1" lang="en-US" sz="4100">
                <a:solidFill>
                  <a:schemeClr val="lt1"/>
                </a:solidFill>
                <a:latin typeface="Arial"/>
                <a:ea typeface="Arial"/>
                <a:cs typeface="Arial"/>
                <a:sym typeface="Arial"/>
              </a:rPr>
              <a:t>		* 77% of the $162 Billion is from SPACE BASED ASSETS = 0.77 X 162 = $124 B</a:t>
            </a:r>
            <a:endParaRPr/>
          </a:p>
          <a:p>
            <a:pPr indent="-232943" lvl="0" marL="465886" rtl="0" algn="l">
              <a:lnSpc>
                <a:spcPct val="100000"/>
              </a:lnSpc>
              <a:spcBef>
                <a:spcPts val="0"/>
              </a:spcBef>
              <a:spcAft>
                <a:spcPts val="0"/>
              </a:spcAft>
              <a:buSzPts val="1400"/>
              <a:buNone/>
            </a:pPr>
            <a:r>
              <a:rPr i="1" lang="en-US" sz="4100">
                <a:solidFill>
                  <a:schemeClr val="lt1"/>
                </a:solidFill>
                <a:latin typeface="Arial"/>
                <a:ea typeface="Arial"/>
                <a:cs typeface="Arial"/>
                <a:sym typeface="Arial"/>
              </a:rPr>
              <a:t>		* 45% of the Contribution is from US assets = 0.45 X 124 =$55.8 B</a:t>
            </a:r>
            <a:endParaRPr/>
          </a:p>
          <a:p>
            <a:pPr indent="-232943" lvl="0" marL="465886" rtl="0" algn="l">
              <a:lnSpc>
                <a:spcPct val="100000"/>
              </a:lnSpc>
              <a:spcBef>
                <a:spcPts val="0"/>
              </a:spcBef>
              <a:spcAft>
                <a:spcPts val="0"/>
              </a:spcAft>
              <a:buSzPts val="1400"/>
              <a:buNone/>
            </a:pPr>
            <a:r>
              <a:rPr i="1" lang="en-US" sz="4100">
                <a:solidFill>
                  <a:schemeClr val="lt1"/>
                </a:solidFill>
                <a:latin typeface="Arial"/>
                <a:ea typeface="Arial"/>
                <a:cs typeface="Arial"/>
                <a:sym typeface="Arial"/>
              </a:rPr>
              <a:t>		* 40% of the US data impact is from GEO assets = 0.39 x $55.6B = </a:t>
            </a:r>
            <a:r>
              <a:rPr i="1" lang="en-US" sz="4100" u="sng">
                <a:solidFill>
                  <a:schemeClr val="lt1"/>
                </a:solidFill>
                <a:latin typeface="Arial"/>
                <a:ea typeface="Arial"/>
                <a:cs typeface="Arial"/>
                <a:sym typeface="Arial"/>
              </a:rPr>
              <a:t>$21.7 B/yr: Therefore 20X the $20B investment</a:t>
            </a:r>
            <a:endParaRPr/>
          </a:p>
          <a:p>
            <a:pPr indent="-232943" lvl="0" marL="465886" rtl="0" algn="l">
              <a:lnSpc>
                <a:spcPct val="100000"/>
              </a:lnSpc>
              <a:spcBef>
                <a:spcPts val="0"/>
              </a:spcBef>
              <a:spcAft>
                <a:spcPts val="0"/>
              </a:spcAft>
              <a:buSzPts val="1400"/>
              <a:buNone/>
            </a:pPr>
            <a:r>
              <a:rPr i="1" lang="en-US" sz="4100">
                <a:solidFill>
                  <a:schemeClr val="lt1"/>
                </a:solidFill>
                <a:latin typeface="Arial"/>
                <a:ea typeface="Arial"/>
                <a:cs typeface="Arial"/>
                <a:sym typeface="Arial"/>
              </a:rPr>
              <a:t>		Note: 39% is from FSOI in OSSE: Geo Percentage of impact to Forecast		</a:t>
            </a:r>
            <a:endParaRPr/>
          </a:p>
          <a:p>
            <a:pPr indent="-232943" lvl="0" marL="465886" rtl="0" algn="l">
              <a:lnSpc>
                <a:spcPct val="100000"/>
              </a:lnSpc>
              <a:spcBef>
                <a:spcPts val="0"/>
              </a:spcBef>
              <a:spcAft>
                <a:spcPts val="0"/>
              </a:spcAft>
              <a:buSzPts val="1400"/>
              <a:buNone/>
            </a:pPr>
            <a:r>
              <a:rPr i="1" lang="en-US" sz="4100">
                <a:solidFill>
                  <a:schemeClr val="lt1"/>
                </a:solidFill>
                <a:latin typeface="Arial"/>
                <a:ea typeface="Arial"/>
                <a:cs typeface="Arial"/>
                <a:sym typeface="Arial"/>
              </a:rPr>
              <a:t>To Calculate the percentage benefit:  $21.7B/$162B = 13.7%</a:t>
            </a:r>
            <a:endParaRPr/>
          </a:p>
          <a:p>
            <a:pPr indent="-232943" lvl="0" marL="465886" rtl="0" algn="l">
              <a:lnSpc>
                <a:spcPct val="100000"/>
              </a:lnSpc>
              <a:spcBef>
                <a:spcPts val="0"/>
              </a:spcBef>
              <a:spcAft>
                <a:spcPts val="0"/>
              </a:spcAft>
              <a:buSzPts val="1400"/>
              <a:buNone/>
            </a:pPr>
            <a:r>
              <a:t/>
            </a:r>
            <a:endParaRPr i="1" sz="4100">
              <a:solidFill>
                <a:schemeClr val="lt1"/>
              </a:solidFill>
              <a:latin typeface="Arial"/>
              <a:ea typeface="Arial"/>
              <a:cs typeface="Arial"/>
              <a:sym typeface="Arial"/>
            </a:endParaRPr>
          </a:p>
          <a:p>
            <a:pPr indent="-232943" lvl="0" marL="465886" rtl="0" algn="l">
              <a:lnSpc>
                <a:spcPct val="100000"/>
              </a:lnSpc>
              <a:spcBef>
                <a:spcPts val="0"/>
              </a:spcBef>
              <a:spcAft>
                <a:spcPts val="0"/>
              </a:spcAft>
              <a:buSzPts val="1400"/>
              <a:buNone/>
            </a:pPr>
            <a:r>
              <a:rPr i="1" lang="en-US" sz="9800">
                <a:solidFill>
                  <a:schemeClr val="lt1"/>
                </a:solidFill>
                <a:latin typeface="Arial"/>
                <a:ea typeface="Arial"/>
                <a:cs typeface="Arial"/>
                <a:sym typeface="Arial"/>
              </a:rPr>
              <a:t>*From WMO/Worldbank publication “</a:t>
            </a:r>
            <a:r>
              <a:rPr b="1" lang="en-US" sz="4100">
                <a:latin typeface="Arial"/>
                <a:ea typeface="Arial"/>
                <a:cs typeface="Arial"/>
                <a:sym typeface="Arial"/>
              </a:rPr>
              <a:t>The Value of Surface-based Meteorological Observation Data” </a:t>
            </a:r>
            <a:endParaRPr i="1" sz="4100">
              <a:solidFill>
                <a:schemeClr val="lt1"/>
              </a:solidFill>
              <a:latin typeface="Arial"/>
              <a:ea typeface="Arial"/>
              <a:cs typeface="Arial"/>
              <a:sym typeface="Arial"/>
            </a:endParaRPr>
          </a:p>
          <a:p>
            <a:pPr indent="-232943" lvl="0" marL="465886" rtl="0" algn="l">
              <a:lnSpc>
                <a:spcPct val="100000"/>
              </a:lnSpc>
              <a:spcBef>
                <a:spcPts val="0"/>
              </a:spcBef>
              <a:spcAft>
                <a:spcPts val="0"/>
              </a:spcAft>
              <a:buSzPts val="1400"/>
              <a:buNone/>
            </a:pPr>
            <a:r>
              <a:t/>
            </a:r>
            <a:endParaRPr i="1" sz="4100">
              <a:solidFill>
                <a:schemeClr val="lt1"/>
              </a:solidFill>
              <a:latin typeface="Arial"/>
              <a:ea typeface="Arial"/>
              <a:cs typeface="Arial"/>
              <a:sym typeface="Arial"/>
            </a:endParaRPr>
          </a:p>
          <a:p>
            <a:pPr indent="-232943" lvl="0" marL="465886" rtl="0" algn="l">
              <a:lnSpc>
                <a:spcPct val="100000"/>
              </a:lnSpc>
              <a:spcBef>
                <a:spcPts val="0"/>
              </a:spcBef>
              <a:spcAft>
                <a:spcPts val="0"/>
              </a:spcAft>
              <a:buSzPts val="1400"/>
              <a:buNone/>
            </a:pPr>
            <a:r>
              <a:t/>
            </a:r>
            <a:endParaRPr b="1" sz="4100"/>
          </a:p>
        </p:txBody>
      </p:sp>
      <p:sp>
        <p:nvSpPr>
          <p:cNvPr id="100" name="Google Shape;100;g2fdb0bfc494_0_0:notes"/>
          <p:cNvSpPr txBox="1"/>
          <p:nvPr>
            <p:ph idx="12" type="sldNum"/>
          </p:nvPr>
        </p:nvSpPr>
        <p:spPr>
          <a:xfrm>
            <a:off x="3970938" y="8829980"/>
            <a:ext cx="3037800" cy="466800"/>
          </a:xfrm>
          <a:prstGeom prst="rect">
            <a:avLst/>
          </a:prstGeom>
          <a:noFill/>
          <a:ln>
            <a:noFill/>
          </a:ln>
        </p:spPr>
        <p:txBody>
          <a:bodyPr anchorCtr="0" anchor="b" bIns="46550" lIns="93150" spcFirstLastPara="1" rIns="93150" wrap="square" tIns="4655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fdb0bfc494_0_156:notes"/>
          <p:cNvSpPr txBox="1"/>
          <p:nvPr>
            <p:ph idx="1" type="body"/>
          </p:nvPr>
        </p:nvSpPr>
        <p:spPr>
          <a:xfrm>
            <a:off x="701040" y="4473899"/>
            <a:ext cx="5608200" cy="36603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400"/>
              <a:buNone/>
            </a:pPr>
            <a:r>
              <a:t/>
            </a:r>
            <a:endParaRPr/>
          </a:p>
        </p:txBody>
      </p:sp>
      <p:sp>
        <p:nvSpPr>
          <p:cNvPr id="113" name="Google Shape;113;g2fdb0bfc494_0_156:notes"/>
          <p:cNvSpPr/>
          <p:nvPr>
            <p:ph idx="2" type="sldImg"/>
          </p:nvPr>
        </p:nvSpPr>
        <p:spPr>
          <a:xfrm>
            <a:off x="717550" y="1162050"/>
            <a:ext cx="5575200" cy="3135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fdb0bfc494_0_13: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31" name="Google Shape;131;g2fdb0bfc494_0_1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fdb0bfc494_0_2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fdb0bfc494_0_25: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45" name="Google Shape;145;g2fdb0bfc494_0_25: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fdb0bfc494_0_35: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55" name="Google Shape;155;g2fdb0bfc494_0_3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db0bfc494_0_24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fdb0bfc494_0_243: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228600" lvl="0" marL="457200" marR="0" rtl="0" algn="l">
              <a:lnSpc>
                <a:spcPct val="100000"/>
              </a:lnSpc>
              <a:spcBef>
                <a:spcPts val="0"/>
              </a:spcBef>
              <a:spcAft>
                <a:spcPts val="0"/>
              </a:spcAft>
              <a:buSzPts val="1400"/>
              <a:buNone/>
            </a:pPr>
            <a:r>
              <a:t/>
            </a:r>
            <a:endParaRPr/>
          </a:p>
        </p:txBody>
      </p:sp>
      <p:sp>
        <p:nvSpPr>
          <p:cNvPr id="169" name="Google Shape;169;g2fdb0bfc494_0_243: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marR="0" rtl="0" algn="r">
              <a:lnSpc>
                <a:spcPct val="100000"/>
              </a:lnSpc>
              <a:spcBef>
                <a:spcPts val="0"/>
              </a:spcBef>
              <a:spcAft>
                <a:spcPts val="0"/>
              </a:spcAft>
              <a:buClr>
                <a:srgbClr val="000000"/>
              </a:buClr>
              <a:buSzPts val="1500"/>
              <a:buFont typeface="Calibri"/>
              <a:buNone/>
            </a:pPr>
            <a:fld id="{00000000-1234-1234-1234-123412341234}" type="slidenum">
              <a:rPr b="0" i="0" lang="en-US" sz="1500" u="none" cap="none" strike="noStrike">
                <a:solidFill>
                  <a:srgbClr val="000000"/>
                </a:solidFill>
                <a:latin typeface="Calibri"/>
                <a:ea typeface="Calibri"/>
                <a:cs typeface="Calibri"/>
                <a:sym typeface="Calibri"/>
              </a:rPr>
              <a:t>‹#›</a:t>
            </a:fld>
            <a:endParaRPr b="0" i="0" sz="15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76b493f746_0_0: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35" name="Google Shape;235;g276b493f746_0_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76b493f746_0_36: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Transition to Daniel Gillies</a:t>
            </a:r>
            <a:endParaRPr/>
          </a:p>
        </p:txBody>
      </p:sp>
      <p:sp>
        <p:nvSpPr>
          <p:cNvPr id="241" name="Google Shape;241;g276b493f746_0_3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g2891fbe438f_1_105"/>
          <p:cNvSpPr txBox="1"/>
          <p:nvPr>
            <p:ph type="title"/>
          </p:nvPr>
        </p:nvSpPr>
        <p:spPr>
          <a:xfrm>
            <a:off x="2995218" y="114154"/>
            <a:ext cx="7538400" cy="822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30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5" name="Google Shape;75;g2891fbe438f_1_105"/>
          <p:cNvSpPr txBox="1"/>
          <p:nvPr>
            <p:ph idx="12" type="sldNum"/>
          </p:nvPr>
        </p:nvSpPr>
        <p:spPr>
          <a:xfrm>
            <a:off x="9429328" y="6400805"/>
            <a:ext cx="2438400" cy="365100"/>
          </a:xfrm>
          <a:prstGeom prst="rect">
            <a:avLst/>
          </a:prstGeom>
          <a:noFill/>
          <a:ln>
            <a:noFill/>
          </a:ln>
        </p:spPr>
        <p:txBody>
          <a:bodyPr anchorCtr="0" anchor="ctr" bIns="45700" lIns="0" spcFirstLastPara="1" rIns="0" wrap="square" tIns="0">
            <a:noAutofit/>
          </a:bodyPr>
          <a:lstStyle>
            <a:lvl1pPr indent="0" lvl="0" marL="0" rtl="0" algn="r">
              <a:spcBef>
                <a:spcPts val="0"/>
              </a:spcBef>
              <a:buNone/>
              <a:defRPr sz="1200">
                <a:solidFill>
                  <a:schemeClr val="dk1"/>
                </a:solidFill>
                <a:latin typeface="Calibri"/>
                <a:ea typeface="Calibri"/>
                <a:cs typeface="Calibri"/>
                <a:sym typeface="Calibri"/>
              </a:defRPr>
            </a:lvl1pPr>
            <a:lvl2pPr indent="0" lvl="1" marL="0" rtl="0" algn="r">
              <a:spcBef>
                <a:spcPts val="0"/>
              </a:spcBef>
              <a:buNone/>
              <a:defRPr sz="1200">
                <a:solidFill>
                  <a:schemeClr val="dk1"/>
                </a:solidFill>
                <a:latin typeface="Calibri"/>
                <a:ea typeface="Calibri"/>
                <a:cs typeface="Calibri"/>
                <a:sym typeface="Calibri"/>
              </a:defRPr>
            </a:lvl2pPr>
            <a:lvl3pPr indent="0" lvl="2" marL="0" rtl="0" algn="r">
              <a:spcBef>
                <a:spcPts val="0"/>
              </a:spcBef>
              <a:buNone/>
              <a:defRPr sz="1200">
                <a:solidFill>
                  <a:schemeClr val="dk1"/>
                </a:solidFill>
                <a:latin typeface="Calibri"/>
                <a:ea typeface="Calibri"/>
                <a:cs typeface="Calibri"/>
                <a:sym typeface="Calibri"/>
              </a:defRPr>
            </a:lvl3pPr>
            <a:lvl4pPr indent="0" lvl="3" marL="0" rtl="0" algn="r">
              <a:spcBef>
                <a:spcPts val="0"/>
              </a:spcBef>
              <a:buNone/>
              <a:defRPr sz="1200">
                <a:solidFill>
                  <a:schemeClr val="dk1"/>
                </a:solidFill>
                <a:latin typeface="Calibri"/>
                <a:ea typeface="Calibri"/>
                <a:cs typeface="Calibri"/>
                <a:sym typeface="Calibri"/>
              </a:defRPr>
            </a:lvl4pPr>
            <a:lvl5pPr indent="0" lvl="4" marL="0" rtl="0" algn="r">
              <a:spcBef>
                <a:spcPts val="0"/>
              </a:spcBef>
              <a:buNone/>
              <a:defRPr sz="1200">
                <a:solidFill>
                  <a:schemeClr val="dk1"/>
                </a:solidFill>
                <a:latin typeface="Calibri"/>
                <a:ea typeface="Calibri"/>
                <a:cs typeface="Calibri"/>
                <a:sym typeface="Calibri"/>
              </a:defRPr>
            </a:lvl5pPr>
            <a:lvl6pPr indent="0" lvl="5" marL="0" rtl="0" algn="r">
              <a:spcBef>
                <a:spcPts val="0"/>
              </a:spcBef>
              <a:buNone/>
              <a:defRPr sz="1200">
                <a:solidFill>
                  <a:schemeClr val="dk1"/>
                </a:solidFill>
                <a:latin typeface="Calibri"/>
                <a:ea typeface="Calibri"/>
                <a:cs typeface="Calibri"/>
                <a:sym typeface="Calibri"/>
              </a:defRPr>
            </a:lvl6pPr>
            <a:lvl7pPr indent="0" lvl="6" marL="0" rtl="0" algn="r">
              <a:spcBef>
                <a:spcPts val="0"/>
              </a:spcBef>
              <a:buNone/>
              <a:defRPr sz="1200">
                <a:solidFill>
                  <a:schemeClr val="dk1"/>
                </a:solidFill>
                <a:latin typeface="Calibri"/>
                <a:ea typeface="Calibri"/>
                <a:cs typeface="Calibri"/>
                <a:sym typeface="Calibri"/>
              </a:defRPr>
            </a:lvl7pPr>
            <a:lvl8pPr indent="0" lvl="7" marL="0" rtl="0" algn="r">
              <a:spcBef>
                <a:spcPts val="0"/>
              </a:spcBef>
              <a:buNone/>
              <a:defRPr sz="1200">
                <a:solidFill>
                  <a:schemeClr val="dk1"/>
                </a:solidFill>
                <a:latin typeface="Calibri"/>
                <a:ea typeface="Calibri"/>
                <a:cs typeface="Calibri"/>
                <a:sym typeface="Calibri"/>
              </a:defRPr>
            </a:lvl8pPr>
            <a:lvl9pPr indent="0" lvl="8" marL="0" rt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6" name="Google Shape;76;g2891fbe438f_1_105"/>
          <p:cNvSpPr txBox="1"/>
          <p:nvPr>
            <p:ph idx="10" type="dt"/>
          </p:nvPr>
        </p:nvSpPr>
        <p:spPr>
          <a:xfrm>
            <a:off x="304803" y="6400805"/>
            <a:ext cx="2428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1200">
                <a:solidFill>
                  <a:schemeClr val="dk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g2891fbe438f_1_105"/>
          <p:cNvSpPr txBox="1"/>
          <p:nvPr>
            <p:ph idx="11" type="ftr"/>
          </p:nvPr>
        </p:nvSpPr>
        <p:spPr>
          <a:xfrm>
            <a:off x="2733623" y="6400805"/>
            <a:ext cx="6695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200">
                <a:solidFill>
                  <a:schemeClr val="dk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5" name="Shape 2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g2fdb0bfc494_0_376"/>
          <p:cNvSpPr txBox="1"/>
          <p:nvPr>
            <p:ph type="title"/>
          </p:nvPr>
        </p:nvSpPr>
        <p:spPr>
          <a:xfrm>
            <a:off x="2950464" y="365125"/>
            <a:ext cx="84033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2fdb0bfc494_0_37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g2fdb0bfc494_0_37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3" name="Google Shape;33;p1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p1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 name="Shape 35"/>
        <p:cNvGrpSpPr/>
        <p:nvPr/>
      </p:nvGrpSpPr>
      <p:grpSpPr>
        <a:xfrm>
          <a:off x="0" y="0"/>
          <a:ext cx="0" cy="0"/>
          <a:chOff x="0" y="0"/>
          <a:chExt cx="0" cy="0"/>
        </a:xfrm>
      </p:grpSpPr>
      <p:sp>
        <p:nvSpPr>
          <p:cNvPr id="36" name="Google Shape;3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0" name="Google Shape;4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 name="Shape 41"/>
        <p:cNvGrpSpPr/>
        <p:nvPr/>
      </p:nvGrpSpPr>
      <p:grpSpPr>
        <a:xfrm>
          <a:off x="0" y="0"/>
          <a:ext cx="0" cy="0"/>
          <a:chOff x="0" y="0"/>
          <a:chExt cx="0" cy="0"/>
        </a:xfrm>
      </p:grpSpPr>
      <p:sp>
        <p:nvSpPr>
          <p:cNvPr id="42" name="Google Shape;42;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 name="Google Shape;4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7" name="Shape 57"/>
        <p:cNvGrpSpPr/>
        <p:nvPr/>
      </p:nvGrpSpPr>
      <p:grpSpPr>
        <a:xfrm>
          <a:off x="0" y="0"/>
          <a:ext cx="0" cy="0"/>
          <a:chOff x="0" y="0"/>
          <a:chExt cx="0" cy="0"/>
        </a:xfrm>
      </p:grpSpPr>
      <p:sp>
        <p:nvSpPr>
          <p:cNvPr id="58" name="Google Shape;58;g2891fbe438f_1_89"/>
          <p:cNvSpPr txBox="1"/>
          <p:nvPr>
            <p:ph type="ctrTitle"/>
          </p:nvPr>
        </p:nvSpPr>
        <p:spPr>
          <a:xfrm>
            <a:off x="914400" y="3151188"/>
            <a:ext cx="10972800" cy="735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084284"/>
              </a:buClr>
              <a:buSzPts val="4800"/>
              <a:buFont typeface="Calibri"/>
              <a:buNone/>
              <a:defRPr sz="4800">
                <a:solidFill>
                  <a:srgbClr val="08428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 name="Google Shape;59;g2891fbe438f_1_89"/>
          <p:cNvSpPr txBox="1"/>
          <p:nvPr>
            <p:ph idx="1" type="subTitle"/>
          </p:nvPr>
        </p:nvSpPr>
        <p:spPr>
          <a:xfrm>
            <a:off x="914400" y="3886205"/>
            <a:ext cx="10972800" cy="974400"/>
          </a:xfrm>
          <a:prstGeom prst="rect">
            <a:avLst/>
          </a:prstGeom>
          <a:noFill/>
          <a:ln>
            <a:noFill/>
          </a:ln>
        </p:spPr>
        <p:txBody>
          <a:bodyPr anchorCtr="0" anchor="t" bIns="0" lIns="0" spcFirstLastPara="1" rIns="0" wrap="square" tIns="0">
            <a:noAutofit/>
          </a:bodyPr>
          <a:lstStyle>
            <a:lvl1pPr lvl="0" rtl="0" algn="l">
              <a:spcBef>
                <a:spcPts val="640"/>
              </a:spcBef>
              <a:spcAft>
                <a:spcPts val="0"/>
              </a:spcAft>
              <a:buClr>
                <a:schemeClr val="dk1"/>
              </a:buClr>
              <a:buSzPts val="3200"/>
              <a:buNone/>
              <a:defRPr b="1" sz="3200">
                <a:solidFill>
                  <a:schemeClr val="dk1"/>
                </a:solidFill>
              </a:defRPr>
            </a:lvl1pPr>
            <a:lvl2pPr lvl="1" rtl="0" algn="ctr">
              <a:spcBef>
                <a:spcPts val="480"/>
              </a:spcBef>
              <a:spcAft>
                <a:spcPts val="0"/>
              </a:spcAft>
              <a:buClr>
                <a:srgbClr val="888888"/>
              </a:buClr>
              <a:buSzPts val="2400"/>
              <a:buNone/>
              <a:defRPr>
                <a:solidFill>
                  <a:srgbClr val="888888"/>
                </a:solidFill>
              </a:defRPr>
            </a:lvl2pPr>
            <a:lvl3pPr lvl="2" rtl="0" algn="ctr">
              <a:spcBef>
                <a:spcPts val="400"/>
              </a:spcBef>
              <a:spcAft>
                <a:spcPts val="0"/>
              </a:spcAft>
              <a:buClr>
                <a:srgbClr val="888888"/>
              </a:buClr>
              <a:buSzPts val="2000"/>
              <a:buNone/>
              <a:defRPr>
                <a:solidFill>
                  <a:srgbClr val="888888"/>
                </a:solidFill>
              </a:defRPr>
            </a:lvl3pPr>
            <a:lvl4pPr lvl="3" rtl="0" algn="ctr">
              <a:spcBef>
                <a:spcPts val="360"/>
              </a:spcBef>
              <a:spcAft>
                <a:spcPts val="0"/>
              </a:spcAft>
              <a:buClr>
                <a:srgbClr val="888888"/>
              </a:buClr>
              <a:buSzPts val="1800"/>
              <a:buNone/>
              <a:defRPr>
                <a:solidFill>
                  <a:srgbClr val="888888"/>
                </a:solidFill>
              </a:defRPr>
            </a:lvl4pPr>
            <a:lvl5pPr lvl="4" rtl="0" algn="ctr">
              <a:spcBef>
                <a:spcPts val="360"/>
              </a:spcBef>
              <a:spcAft>
                <a:spcPts val="0"/>
              </a:spcAft>
              <a:buClr>
                <a:srgbClr val="888888"/>
              </a:buClr>
              <a:buSzPts val="18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60" name="Google Shape;60;g2891fbe438f_1_89"/>
          <p:cNvSpPr txBox="1"/>
          <p:nvPr>
            <p:ph idx="2" type="body"/>
          </p:nvPr>
        </p:nvSpPr>
        <p:spPr>
          <a:xfrm>
            <a:off x="914400" y="4860562"/>
            <a:ext cx="10972800" cy="429300"/>
          </a:xfrm>
          <a:prstGeom prst="rect">
            <a:avLst/>
          </a:prstGeom>
          <a:noFill/>
          <a:ln>
            <a:noFill/>
          </a:ln>
        </p:spPr>
        <p:txBody>
          <a:bodyPr anchorCtr="0" anchor="t" bIns="0" lIns="0" spcFirstLastPara="1" rIns="0" wrap="square" tIns="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sz="2000"/>
            </a:lvl2pPr>
            <a:lvl3pPr indent="-228600" lvl="2" marL="1371600" rtl="0" algn="l">
              <a:spcBef>
                <a:spcPts val="400"/>
              </a:spcBef>
              <a:spcAft>
                <a:spcPts val="0"/>
              </a:spcAft>
              <a:buClr>
                <a:schemeClr val="dk1"/>
              </a:buClr>
              <a:buSzPts val="2000"/>
              <a:buNone/>
              <a:defRPr sz="2000"/>
            </a:lvl3pPr>
            <a:lvl4pPr indent="-228600" lvl="3" marL="1828800" rtl="0" algn="l">
              <a:spcBef>
                <a:spcPts val="400"/>
              </a:spcBef>
              <a:spcAft>
                <a:spcPts val="0"/>
              </a:spcAft>
              <a:buClr>
                <a:schemeClr val="dk1"/>
              </a:buClr>
              <a:buSzPts val="2000"/>
              <a:buNone/>
              <a:defRPr sz="2000"/>
            </a:lvl4pPr>
            <a:lvl5pPr indent="-228600" lvl="4" marL="2286000" rtl="0" algn="l">
              <a:spcBef>
                <a:spcPts val="400"/>
              </a:spcBef>
              <a:spcAft>
                <a:spcPts val="0"/>
              </a:spcAft>
              <a:buClr>
                <a:schemeClr val="dk1"/>
              </a:buClr>
              <a:buSzPts val="2000"/>
              <a:buNone/>
              <a:defRPr sz="20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 name="Shape 61"/>
        <p:cNvGrpSpPr/>
        <p:nvPr/>
      </p:nvGrpSpPr>
      <p:grpSpPr>
        <a:xfrm>
          <a:off x="0" y="0"/>
          <a:ext cx="0" cy="0"/>
          <a:chOff x="0" y="0"/>
          <a:chExt cx="0" cy="0"/>
        </a:xfrm>
      </p:grpSpPr>
      <p:sp>
        <p:nvSpPr>
          <p:cNvPr id="62" name="Google Shape;62;g2891fbe438f_1_93"/>
          <p:cNvSpPr txBox="1"/>
          <p:nvPr>
            <p:ph type="title"/>
          </p:nvPr>
        </p:nvSpPr>
        <p:spPr>
          <a:xfrm>
            <a:off x="2995218" y="114154"/>
            <a:ext cx="7395000" cy="822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g2891fbe438f_1_93"/>
          <p:cNvSpPr txBox="1"/>
          <p:nvPr>
            <p:ph idx="1" type="body"/>
          </p:nvPr>
        </p:nvSpPr>
        <p:spPr>
          <a:xfrm>
            <a:off x="304800" y="1129430"/>
            <a:ext cx="11582400" cy="5161500"/>
          </a:xfrm>
          <a:prstGeom prst="rect">
            <a:avLst/>
          </a:prstGeom>
          <a:noFill/>
          <a:ln>
            <a:noFill/>
          </a:ln>
        </p:spPr>
        <p:txBody>
          <a:bodyPr anchorCtr="0" anchor="t" bIns="0" lIns="0" spcFirstLastPara="1" rIns="0" wrap="square" tIns="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4" name="Google Shape;64;g2891fbe438f_1_93"/>
          <p:cNvSpPr txBox="1"/>
          <p:nvPr>
            <p:ph idx="12" type="sldNum"/>
          </p:nvPr>
        </p:nvSpPr>
        <p:spPr>
          <a:xfrm>
            <a:off x="9429328" y="6400805"/>
            <a:ext cx="2438400" cy="365100"/>
          </a:xfrm>
          <a:prstGeom prst="rect">
            <a:avLst/>
          </a:prstGeom>
          <a:noFill/>
          <a:ln>
            <a:noFill/>
          </a:ln>
        </p:spPr>
        <p:txBody>
          <a:bodyPr anchorCtr="0" anchor="ctr" bIns="45700" lIns="0" spcFirstLastPara="1" rIns="0" wrap="square" tIns="0">
            <a:noAutofit/>
          </a:bodyPr>
          <a:lstStyle>
            <a:lvl1pPr indent="0" lvl="0" marL="0" rtl="0" algn="r">
              <a:spcBef>
                <a:spcPts val="0"/>
              </a:spcBef>
              <a:buNone/>
              <a:defRPr b="0" i="0" sz="1200" u="none" cap="none" strike="noStrike">
                <a:solidFill>
                  <a:schemeClr val="dk1"/>
                </a:solidFill>
                <a:latin typeface="Calibri"/>
                <a:ea typeface="Calibri"/>
                <a:cs typeface="Calibri"/>
                <a:sym typeface="Calibri"/>
              </a:defRPr>
            </a:lvl1pPr>
            <a:lvl2pPr indent="0" lvl="1" marL="0" rtl="0" algn="r">
              <a:spcBef>
                <a:spcPts val="0"/>
              </a:spcBef>
              <a:buNone/>
              <a:defRPr b="0" i="0" sz="1200" u="none" cap="none" strike="noStrike">
                <a:solidFill>
                  <a:schemeClr val="dk1"/>
                </a:solidFill>
                <a:latin typeface="Calibri"/>
                <a:ea typeface="Calibri"/>
                <a:cs typeface="Calibri"/>
                <a:sym typeface="Calibri"/>
              </a:defRPr>
            </a:lvl2pPr>
            <a:lvl3pPr indent="0" lvl="2" marL="0" rtl="0" algn="r">
              <a:spcBef>
                <a:spcPts val="0"/>
              </a:spcBef>
              <a:buNone/>
              <a:defRPr b="0" i="0" sz="1200" u="none" cap="none" strike="noStrike">
                <a:solidFill>
                  <a:schemeClr val="dk1"/>
                </a:solidFill>
                <a:latin typeface="Calibri"/>
                <a:ea typeface="Calibri"/>
                <a:cs typeface="Calibri"/>
                <a:sym typeface="Calibri"/>
              </a:defRPr>
            </a:lvl3pPr>
            <a:lvl4pPr indent="0" lvl="3" marL="0" rtl="0" algn="r">
              <a:spcBef>
                <a:spcPts val="0"/>
              </a:spcBef>
              <a:buNone/>
              <a:defRPr b="0" i="0" sz="1200" u="none" cap="none" strike="noStrike">
                <a:solidFill>
                  <a:schemeClr val="dk1"/>
                </a:solidFill>
                <a:latin typeface="Calibri"/>
                <a:ea typeface="Calibri"/>
                <a:cs typeface="Calibri"/>
                <a:sym typeface="Calibri"/>
              </a:defRPr>
            </a:lvl4pPr>
            <a:lvl5pPr indent="0" lvl="4" marL="0" rtl="0" algn="r">
              <a:spcBef>
                <a:spcPts val="0"/>
              </a:spcBef>
              <a:buNone/>
              <a:defRPr b="0" i="0" sz="1200" u="none" cap="none" strike="noStrike">
                <a:solidFill>
                  <a:schemeClr val="dk1"/>
                </a:solidFill>
                <a:latin typeface="Calibri"/>
                <a:ea typeface="Calibri"/>
                <a:cs typeface="Calibri"/>
                <a:sym typeface="Calibri"/>
              </a:defRPr>
            </a:lvl5pPr>
            <a:lvl6pPr indent="0" lvl="5" marL="0" rtl="0" algn="r">
              <a:spcBef>
                <a:spcPts val="0"/>
              </a:spcBef>
              <a:buNone/>
              <a:defRPr b="0" i="0" sz="1200" u="none" cap="none" strike="noStrike">
                <a:solidFill>
                  <a:schemeClr val="dk1"/>
                </a:solidFill>
                <a:latin typeface="Calibri"/>
                <a:ea typeface="Calibri"/>
                <a:cs typeface="Calibri"/>
                <a:sym typeface="Calibri"/>
              </a:defRPr>
            </a:lvl6pPr>
            <a:lvl7pPr indent="0" lvl="6" marL="0" rtl="0" algn="r">
              <a:spcBef>
                <a:spcPts val="0"/>
              </a:spcBef>
              <a:buNone/>
              <a:defRPr b="0" i="0" sz="1200" u="none" cap="none" strike="noStrike">
                <a:solidFill>
                  <a:schemeClr val="dk1"/>
                </a:solidFill>
                <a:latin typeface="Calibri"/>
                <a:ea typeface="Calibri"/>
                <a:cs typeface="Calibri"/>
                <a:sym typeface="Calibri"/>
              </a:defRPr>
            </a:lvl7pPr>
            <a:lvl8pPr indent="0" lvl="7" marL="0" rtl="0" algn="r">
              <a:spcBef>
                <a:spcPts val="0"/>
              </a:spcBef>
              <a:buNone/>
              <a:defRPr b="0" i="0" sz="1200" u="none" cap="none" strike="noStrike">
                <a:solidFill>
                  <a:schemeClr val="dk1"/>
                </a:solidFill>
                <a:latin typeface="Calibri"/>
                <a:ea typeface="Calibri"/>
                <a:cs typeface="Calibri"/>
                <a:sym typeface="Calibri"/>
              </a:defRPr>
            </a:lvl8pPr>
            <a:lvl9pPr indent="0" lvl="8" marL="0" rtl="0" algn="r">
              <a:spcBef>
                <a:spcPts val="0"/>
              </a:spcBef>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5" name="Google Shape;65;g2891fbe438f_1_93"/>
          <p:cNvSpPr txBox="1"/>
          <p:nvPr>
            <p:ph idx="10" type="dt"/>
          </p:nvPr>
        </p:nvSpPr>
        <p:spPr>
          <a:xfrm>
            <a:off x="304803" y="6400805"/>
            <a:ext cx="2428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1200">
                <a:solidFill>
                  <a:schemeClr val="dk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g2891fbe438f_1_93"/>
          <p:cNvSpPr txBox="1"/>
          <p:nvPr>
            <p:ph idx="11" type="ftr"/>
          </p:nvPr>
        </p:nvSpPr>
        <p:spPr>
          <a:xfrm>
            <a:off x="2733623" y="6400805"/>
            <a:ext cx="6695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200">
                <a:solidFill>
                  <a:schemeClr val="dk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g2891fbe438f_1_99"/>
          <p:cNvSpPr txBox="1"/>
          <p:nvPr>
            <p:ph type="title"/>
          </p:nvPr>
        </p:nvSpPr>
        <p:spPr>
          <a:xfrm>
            <a:off x="914400" y="2092237"/>
            <a:ext cx="10363200" cy="13620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rgbClr val="084284"/>
              </a:buClr>
              <a:buSzPts val="3600"/>
              <a:buFont typeface="Calibri"/>
              <a:buNone/>
              <a:defRPr b="1" sz="3600" cap="none">
                <a:solidFill>
                  <a:srgbClr val="08428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g2891fbe438f_1_99"/>
          <p:cNvSpPr txBox="1"/>
          <p:nvPr>
            <p:ph idx="1" type="body"/>
          </p:nvPr>
        </p:nvSpPr>
        <p:spPr>
          <a:xfrm>
            <a:off x="914400" y="3582809"/>
            <a:ext cx="10363200" cy="11499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0"/>
              </a:spcBef>
              <a:spcAft>
                <a:spcPts val="0"/>
              </a:spcAft>
              <a:buClr>
                <a:schemeClr val="dk1"/>
              </a:buClr>
              <a:buSzPts val="3000"/>
              <a:buNone/>
              <a:defRPr sz="3000">
                <a:solidFill>
                  <a:schemeClr val="dk1"/>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70" name="Google Shape;70;g2891fbe438f_1_99"/>
          <p:cNvSpPr txBox="1"/>
          <p:nvPr>
            <p:ph idx="12" type="sldNum"/>
          </p:nvPr>
        </p:nvSpPr>
        <p:spPr>
          <a:xfrm>
            <a:off x="9429328" y="6400805"/>
            <a:ext cx="2438400" cy="365100"/>
          </a:xfrm>
          <a:prstGeom prst="rect">
            <a:avLst/>
          </a:prstGeom>
          <a:noFill/>
          <a:ln>
            <a:noFill/>
          </a:ln>
        </p:spPr>
        <p:txBody>
          <a:bodyPr anchorCtr="0" anchor="ctr" bIns="45700" lIns="0" spcFirstLastPara="1" rIns="0" wrap="square" tIns="0">
            <a:noAutofit/>
          </a:bodyPr>
          <a:lstStyle>
            <a:lvl1pPr indent="0" lvl="0" marL="0" rtl="0" algn="r">
              <a:spcBef>
                <a:spcPts val="0"/>
              </a:spcBef>
              <a:buNone/>
              <a:defRPr sz="1200">
                <a:solidFill>
                  <a:schemeClr val="dk1"/>
                </a:solidFill>
                <a:latin typeface="Calibri"/>
                <a:ea typeface="Calibri"/>
                <a:cs typeface="Calibri"/>
                <a:sym typeface="Calibri"/>
              </a:defRPr>
            </a:lvl1pPr>
            <a:lvl2pPr indent="0" lvl="1" marL="0" rtl="0" algn="r">
              <a:spcBef>
                <a:spcPts val="0"/>
              </a:spcBef>
              <a:buNone/>
              <a:defRPr sz="1200">
                <a:solidFill>
                  <a:schemeClr val="dk1"/>
                </a:solidFill>
                <a:latin typeface="Calibri"/>
                <a:ea typeface="Calibri"/>
                <a:cs typeface="Calibri"/>
                <a:sym typeface="Calibri"/>
              </a:defRPr>
            </a:lvl2pPr>
            <a:lvl3pPr indent="0" lvl="2" marL="0" rtl="0" algn="r">
              <a:spcBef>
                <a:spcPts val="0"/>
              </a:spcBef>
              <a:buNone/>
              <a:defRPr sz="1200">
                <a:solidFill>
                  <a:schemeClr val="dk1"/>
                </a:solidFill>
                <a:latin typeface="Calibri"/>
                <a:ea typeface="Calibri"/>
                <a:cs typeface="Calibri"/>
                <a:sym typeface="Calibri"/>
              </a:defRPr>
            </a:lvl3pPr>
            <a:lvl4pPr indent="0" lvl="3" marL="0" rtl="0" algn="r">
              <a:spcBef>
                <a:spcPts val="0"/>
              </a:spcBef>
              <a:buNone/>
              <a:defRPr sz="1200">
                <a:solidFill>
                  <a:schemeClr val="dk1"/>
                </a:solidFill>
                <a:latin typeface="Calibri"/>
                <a:ea typeface="Calibri"/>
                <a:cs typeface="Calibri"/>
                <a:sym typeface="Calibri"/>
              </a:defRPr>
            </a:lvl4pPr>
            <a:lvl5pPr indent="0" lvl="4" marL="0" rtl="0" algn="r">
              <a:spcBef>
                <a:spcPts val="0"/>
              </a:spcBef>
              <a:buNone/>
              <a:defRPr sz="1200">
                <a:solidFill>
                  <a:schemeClr val="dk1"/>
                </a:solidFill>
                <a:latin typeface="Calibri"/>
                <a:ea typeface="Calibri"/>
                <a:cs typeface="Calibri"/>
                <a:sym typeface="Calibri"/>
              </a:defRPr>
            </a:lvl5pPr>
            <a:lvl6pPr indent="0" lvl="5" marL="0" rtl="0" algn="r">
              <a:spcBef>
                <a:spcPts val="0"/>
              </a:spcBef>
              <a:buNone/>
              <a:defRPr sz="1200">
                <a:solidFill>
                  <a:schemeClr val="dk1"/>
                </a:solidFill>
                <a:latin typeface="Calibri"/>
                <a:ea typeface="Calibri"/>
                <a:cs typeface="Calibri"/>
                <a:sym typeface="Calibri"/>
              </a:defRPr>
            </a:lvl6pPr>
            <a:lvl7pPr indent="0" lvl="6" marL="0" rtl="0" algn="r">
              <a:spcBef>
                <a:spcPts val="0"/>
              </a:spcBef>
              <a:buNone/>
              <a:defRPr sz="1200">
                <a:solidFill>
                  <a:schemeClr val="dk1"/>
                </a:solidFill>
                <a:latin typeface="Calibri"/>
                <a:ea typeface="Calibri"/>
                <a:cs typeface="Calibri"/>
                <a:sym typeface="Calibri"/>
              </a:defRPr>
            </a:lvl7pPr>
            <a:lvl8pPr indent="0" lvl="7" marL="0" rtl="0" algn="r">
              <a:spcBef>
                <a:spcPts val="0"/>
              </a:spcBef>
              <a:buNone/>
              <a:defRPr sz="1200">
                <a:solidFill>
                  <a:schemeClr val="dk1"/>
                </a:solidFill>
                <a:latin typeface="Calibri"/>
                <a:ea typeface="Calibri"/>
                <a:cs typeface="Calibri"/>
                <a:sym typeface="Calibri"/>
              </a:defRPr>
            </a:lvl8pPr>
            <a:lvl9pPr indent="0" lvl="8" marL="0" rtl="0" algn="r">
              <a:spcBef>
                <a:spcPts val="0"/>
              </a:spcBef>
              <a:buNone/>
              <a:defRPr sz="1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1" name="Google Shape;71;g2891fbe438f_1_99"/>
          <p:cNvSpPr txBox="1"/>
          <p:nvPr>
            <p:ph idx="10" type="dt"/>
          </p:nvPr>
        </p:nvSpPr>
        <p:spPr>
          <a:xfrm>
            <a:off x="304803" y="6400805"/>
            <a:ext cx="2428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1200">
                <a:solidFill>
                  <a:schemeClr val="dk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g2891fbe438f_1_99"/>
          <p:cNvSpPr txBox="1"/>
          <p:nvPr>
            <p:ph idx="11" type="ftr"/>
          </p:nvPr>
        </p:nvSpPr>
        <p:spPr>
          <a:xfrm>
            <a:off x="2733623" y="6400805"/>
            <a:ext cx="6695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1200">
                <a:solidFill>
                  <a:schemeClr val="dk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2.jpg"/><Relationship Id="rId4" Type="http://schemas.openxmlformats.org/officeDocument/2006/relationships/slideLayout" Target="../slideLayouts/slideLayout1.xml"/><Relationship Id="rId10" Type="http://schemas.openxmlformats.org/officeDocument/2006/relationships/theme" Target="../theme/theme1.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8.jpg"/><Relationship Id="rId2" Type="http://schemas.openxmlformats.org/officeDocument/2006/relationships/image" Target="../media/image40.png"/><Relationship Id="rId3" Type="http://schemas.openxmlformats.org/officeDocument/2006/relationships/image" Target="../media/image4.png"/><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p:nvPr/>
        </p:nvSpPr>
        <p:spPr>
          <a:xfrm>
            <a:off x="0" y="0"/>
            <a:ext cx="12192000" cy="6867624"/>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1" name="Google Shape;11;p14"/>
          <p:cNvPicPr preferRelativeResize="0"/>
          <p:nvPr/>
        </p:nvPicPr>
        <p:blipFill rotWithShape="1">
          <a:blip r:embed="rId1">
            <a:alphaModFix/>
          </a:blip>
          <a:srcRect b="0" l="0" r="0" t="0"/>
          <a:stretch/>
        </p:blipFill>
        <p:spPr>
          <a:xfrm>
            <a:off x="0" y="6420051"/>
            <a:ext cx="11652691" cy="447573"/>
          </a:xfrm>
          <a:prstGeom prst="rect">
            <a:avLst/>
          </a:prstGeom>
          <a:noFill/>
          <a:ln>
            <a:noFill/>
          </a:ln>
        </p:spPr>
      </p:pic>
      <p:sp>
        <p:nvSpPr>
          <p:cNvPr id="12" name="Google Shape;12;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nvSpPr>
        <p:spPr>
          <a:xfrm>
            <a:off x="11361819" y="6443000"/>
            <a:ext cx="830181"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1" i="0" lang="en-US" sz="1400" u="none" cap="none" strike="noStrike">
                <a:solidFill>
                  <a:srgbClr val="CCCCCC"/>
                </a:solidFill>
                <a:latin typeface="Arial"/>
                <a:ea typeface="Arial"/>
                <a:cs typeface="Arial"/>
                <a:sym typeface="Arial"/>
              </a:rPr>
              <a:t>‹#›</a:t>
            </a:fld>
            <a:endParaRPr b="1" i="0" sz="1400" u="none" cap="none" strike="noStrike">
              <a:solidFill>
                <a:srgbClr val="CCCCCC"/>
              </a:solidFill>
              <a:latin typeface="Arial"/>
              <a:ea typeface="Arial"/>
              <a:cs typeface="Arial"/>
              <a:sym typeface="Arial"/>
            </a:endParaRPr>
          </a:p>
        </p:txBody>
      </p:sp>
      <p:grpSp>
        <p:nvGrpSpPr>
          <p:cNvPr id="15" name="Google Shape;15;p14"/>
          <p:cNvGrpSpPr/>
          <p:nvPr/>
        </p:nvGrpSpPr>
        <p:grpSpPr>
          <a:xfrm>
            <a:off x="128080" y="6092791"/>
            <a:ext cx="667507" cy="667507"/>
            <a:chOff x="310960" y="5520595"/>
            <a:chExt cx="1239704" cy="1239704"/>
          </a:xfrm>
        </p:grpSpPr>
        <p:sp>
          <p:nvSpPr>
            <p:cNvPr id="16" name="Google Shape;16;p14"/>
            <p:cNvSpPr/>
            <p:nvPr/>
          </p:nvSpPr>
          <p:spPr>
            <a:xfrm>
              <a:off x="310960" y="5520595"/>
              <a:ext cx="1239704" cy="1239704"/>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14"/>
            <p:cNvPicPr preferRelativeResize="0"/>
            <p:nvPr/>
          </p:nvPicPr>
          <p:blipFill rotWithShape="1">
            <a:blip r:embed="rId2">
              <a:alphaModFix/>
            </a:blip>
            <a:srcRect b="0" l="0" r="0" t="0"/>
            <a:stretch/>
          </p:blipFill>
          <p:spPr>
            <a:xfrm>
              <a:off x="352776" y="5562411"/>
              <a:ext cx="1156072" cy="1156072"/>
            </a:xfrm>
            <a:prstGeom prst="rect">
              <a:avLst/>
            </a:prstGeom>
            <a:noFill/>
            <a:ln>
              <a:noFill/>
            </a:ln>
          </p:spPr>
        </p:pic>
      </p:grpSp>
      <p:sp>
        <p:nvSpPr>
          <p:cNvPr id="18" name="Google Shape;18;p14"/>
          <p:cNvSpPr/>
          <p:nvPr/>
        </p:nvSpPr>
        <p:spPr>
          <a:xfrm>
            <a:off x="0" y="0"/>
            <a:ext cx="12192000" cy="32004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14"/>
          <p:cNvSpPr txBox="1"/>
          <p:nvPr/>
        </p:nvSpPr>
        <p:spPr>
          <a:xfrm>
            <a:off x="923667" y="6485276"/>
            <a:ext cx="76630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NOAA National Environmental Satellite, Data, and Information Service</a:t>
            </a:r>
            <a:endParaRPr b="0" i="0" sz="1400" u="none" cap="none" strike="noStrike">
              <a:solidFill>
                <a:srgbClr val="000000"/>
              </a:solidFill>
              <a:latin typeface="Arial"/>
              <a:ea typeface="Arial"/>
              <a:cs typeface="Arial"/>
              <a:sym typeface="Arial"/>
            </a:endParaRPr>
          </a:p>
        </p:txBody>
      </p:sp>
      <p:sp>
        <p:nvSpPr>
          <p:cNvPr id="20" name="Google Shape;20;p14"/>
          <p:cNvSpPr/>
          <p:nvPr/>
        </p:nvSpPr>
        <p:spPr>
          <a:xfrm>
            <a:off x="0" y="0"/>
            <a:ext cx="12192000" cy="320040"/>
          </a:xfrm>
          <a:prstGeom prst="rect">
            <a:avLst/>
          </a:prstGeom>
          <a:solidFill>
            <a:srgbClr val="1A46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 name="Shape 47"/>
        <p:cNvGrpSpPr/>
        <p:nvPr/>
      </p:nvGrpSpPr>
      <p:grpSpPr>
        <a:xfrm>
          <a:off x="0" y="0"/>
          <a:ext cx="0" cy="0"/>
          <a:chOff x="0" y="0"/>
          <a:chExt cx="0" cy="0"/>
        </a:xfrm>
      </p:grpSpPr>
      <p:pic>
        <p:nvPicPr>
          <p:cNvPr descr="A picture containing background pattern&#10;&#10;Description automatically generated" id="48" name="Google Shape;48;g2891fbe438f_1_79"/>
          <p:cNvPicPr preferRelativeResize="0"/>
          <p:nvPr/>
        </p:nvPicPr>
        <p:blipFill rotWithShape="1">
          <a:blip r:embed="rId1">
            <a:alphaModFix/>
          </a:blip>
          <a:srcRect b="0" l="0" r="0" t="0"/>
          <a:stretch/>
        </p:blipFill>
        <p:spPr>
          <a:xfrm>
            <a:off x="0" y="0"/>
            <a:ext cx="12191997" cy="6858000"/>
          </a:xfrm>
          <a:prstGeom prst="rect">
            <a:avLst/>
          </a:prstGeom>
          <a:noFill/>
          <a:ln>
            <a:noFill/>
          </a:ln>
        </p:spPr>
      </p:pic>
      <p:sp>
        <p:nvSpPr>
          <p:cNvPr id="49" name="Google Shape;49;g2891fbe438f_1_79"/>
          <p:cNvSpPr/>
          <p:nvPr/>
        </p:nvSpPr>
        <p:spPr>
          <a:xfrm>
            <a:off x="0" y="0"/>
            <a:ext cx="2031600" cy="941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 name="Google Shape;50;g2891fbe438f_1_79"/>
          <p:cNvSpPr txBox="1"/>
          <p:nvPr>
            <p:ph type="title"/>
          </p:nvPr>
        </p:nvSpPr>
        <p:spPr>
          <a:xfrm>
            <a:off x="2995218" y="114154"/>
            <a:ext cx="7593900" cy="8229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000"/>
              <a:buFont typeface="Calibri"/>
              <a:buNone/>
              <a:defRPr b="1" i="0" sz="3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1" name="Google Shape;51;g2891fbe438f_1_79"/>
          <p:cNvSpPr txBox="1"/>
          <p:nvPr>
            <p:ph idx="1" type="body"/>
          </p:nvPr>
        </p:nvSpPr>
        <p:spPr>
          <a:xfrm>
            <a:off x="304800" y="1129430"/>
            <a:ext cx="11582400" cy="5161500"/>
          </a:xfrm>
          <a:prstGeom prst="rect">
            <a:avLst/>
          </a:prstGeom>
          <a:noFill/>
          <a:ln>
            <a:noFill/>
          </a:ln>
        </p:spPr>
        <p:txBody>
          <a:bodyPr anchorCtr="0" anchor="t" bIns="0" lIns="0" spcFirstLastPara="1" rIns="0" wrap="square" tIns="0">
            <a:norm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 name="Google Shape;52;g2891fbe438f_1_79"/>
          <p:cNvSpPr txBox="1"/>
          <p:nvPr>
            <p:ph idx="12" type="sldNum"/>
          </p:nvPr>
        </p:nvSpPr>
        <p:spPr>
          <a:xfrm>
            <a:off x="9429328" y="6400805"/>
            <a:ext cx="2438400" cy="365100"/>
          </a:xfrm>
          <a:prstGeom prst="rect">
            <a:avLst/>
          </a:prstGeom>
          <a:noFill/>
          <a:ln>
            <a:noFill/>
          </a:ln>
        </p:spPr>
        <p:txBody>
          <a:bodyPr anchorCtr="0" anchor="ctr" bIns="45700" lIns="0" spcFirstLastPara="1" rIns="0" wrap="square" tIns="0">
            <a:noAutofit/>
          </a:bodyPr>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0" marR="0" rtl="0" algn="r">
              <a:spcBef>
                <a:spcPts val="0"/>
              </a:spcBef>
              <a:buNone/>
              <a:defRPr b="0" i="0" sz="1200" u="none" cap="none" strike="noStrike">
                <a:solidFill>
                  <a:schemeClr val="dk1"/>
                </a:solidFill>
                <a:latin typeface="Calibri"/>
                <a:ea typeface="Calibri"/>
                <a:cs typeface="Calibri"/>
                <a:sym typeface="Calibri"/>
              </a:defRPr>
            </a:lvl2pPr>
            <a:lvl3pPr indent="0" lvl="2" marL="0" marR="0" rtl="0" algn="r">
              <a:spcBef>
                <a:spcPts val="0"/>
              </a:spcBef>
              <a:buNone/>
              <a:defRPr b="0" i="0" sz="1200" u="none" cap="none" strike="noStrike">
                <a:solidFill>
                  <a:schemeClr val="dk1"/>
                </a:solidFill>
                <a:latin typeface="Calibri"/>
                <a:ea typeface="Calibri"/>
                <a:cs typeface="Calibri"/>
                <a:sym typeface="Calibri"/>
              </a:defRPr>
            </a:lvl3pPr>
            <a:lvl4pPr indent="0" lvl="3" marL="0" marR="0" rtl="0" algn="r">
              <a:spcBef>
                <a:spcPts val="0"/>
              </a:spcBef>
              <a:buNone/>
              <a:defRPr b="0" i="0" sz="1200" u="none" cap="none" strike="noStrike">
                <a:solidFill>
                  <a:schemeClr val="dk1"/>
                </a:solidFill>
                <a:latin typeface="Calibri"/>
                <a:ea typeface="Calibri"/>
                <a:cs typeface="Calibri"/>
                <a:sym typeface="Calibri"/>
              </a:defRPr>
            </a:lvl4pPr>
            <a:lvl5pPr indent="0" lvl="4" marL="0" marR="0" rtl="0" algn="r">
              <a:spcBef>
                <a:spcPts val="0"/>
              </a:spcBef>
              <a:buNone/>
              <a:defRPr b="0" i="0" sz="1200" u="none" cap="none" strike="noStrike">
                <a:solidFill>
                  <a:schemeClr val="dk1"/>
                </a:solidFill>
                <a:latin typeface="Calibri"/>
                <a:ea typeface="Calibri"/>
                <a:cs typeface="Calibri"/>
                <a:sym typeface="Calibri"/>
              </a:defRPr>
            </a:lvl5pPr>
            <a:lvl6pPr indent="0" lvl="5" marL="0" marR="0" rtl="0" algn="r">
              <a:spcBef>
                <a:spcPts val="0"/>
              </a:spcBef>
              <a:buNone/>
              <a:defRPr b="0" i="0" sz="1200" u="none" cap="none" strike="noStrike">
                <a:solidFill>
                  <a:schemeClr val="dk1"/>
                </a:solidFill>
                <a:latin typeface="Calibri"/>
                <a:ea typeface="Calibri"/>
                <a:cs typeface="Calibri"/>
                <a:sym typeface="Calibri"/>
              </a:defRPr>
            </a:lvl6pPr>
            <a:lvl7pPr indent="0" lvl="6" marL="0" marR="0" rtl="0" algn="r">
              <a:spcBef>
                <a:spcPts val="0"/>
              </a:spcBef>
              <a:buNone/>
              <a:defRPr b="0" i="0" sz="1200" u="none" cap="none" strike="noStrike">
                <a:solidFill>
                  <a:schemeClr val="dk1"/>
                </a:solidFill>
                <a:latin typeface="Calibri"/>
                <a:ea typeface="Calibri"/>
                <a:cs typeface="Calibri"/>
                <a:sym typeface="Calibri"/>
              </a:defRPr>
            </a:lvl7pPr>
            <a:lvl8pPr indent="0" lvl="7" marL="0" marR="0" rtl="0" algn="r">
              <a:spcBef>
                <a:spcPts val="0"/>
              </a:spcBef>
              <a:buNone/>
              <a:defRPr b="0" i="0" sz="1200" u="none" cap="none" strike="noStrike">
                <a:solidFill>
                  <a:schemeClr val="dk1"/>
                </a:solidFill>
                <a:latin typeface="Calibri"/>
                <a:ea typeface="Calibri"/>
                <a:cs typeface="Calibri"/>
                <a:sym typeface="Calibri"/>
              </a:defRPr>
            </a:lvl8pPr>
            <a:lvl9pPr indent="0" lvl="8" marL="0" marR="0" rtl="0" algn="r">
              <a:spcBef>
                <a:spcPts val="0"/>
              </a:spcBef>
              <a:buNone/>
              <a:defRPr b="0" i="0" sz="12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g2891fbe438f_1_79"/>
          <p:cNvSpPr txBox="1"/>
          <p:nvPr>
            <p:ph idx="10" type="dt"/>
          </p:nvPr>
        </p:nvSpPr>
        <p:spPr>
          <a:xfrm>
            <a:off x="304803" y="6400805"/>
            <a:ext cx="24288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g2891fbe438f_1_79"/>
          <p:cNvSpPr txBox="1"/>
          <p:nvPr>
            <p:ph idx="11" type="ftr"/>
          </p:nvPr>
        </p:nvSpPr>
        <p:spPr>
          <a:xfrm>
            <a:off x="2733623" y="6400805"/>
            <a:ext cx="6695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55" name="Google Shape;55;g2891fbe438f_1_79"/>
          <p:cNvPicPr preferRelativeResize="0"/>
          <p:nvPr/>
        </p:nvPicPr>
        <p:blipFill rotWithShape="1">
          <a:blip r:embed="rId2">
            <a:alphaModFix/>
          </a:blip>
          <a:srcRect b="0" l="0" r="0" t="0"/>
          <a:stretch/>
        </p:blipFill>
        <p:spPr>
          <a:xfrm>
            <a:off x="229381" y="104313"/>
            <a:ext cx="1289833" cy="824647"/>
          </a:xfrm>
          <a:prstGeom prst="rect">
            <a:avLst/>
          </a:prstGeom>
          <a:noFill/>
          <a:ln>
            <a:noFill/>
          </a:ln>
        </p:spPr>
      </p:pic>
      <p:pic>
        <p:nvPicPr>
          <p:cNvPr id="56" name="Google Shape;56;g2891fbe438f_1_79"/>
          <p:cNvPicPr preferRelativeResize="0"/>
          <p:nvPr/>
        </p:nvPicPr>
        <p:blipFill rotWithShape="1">
          <a:blip r:embed="rId3">
            <a:alphaModFix/>
          </a:blip>
          <a:srcRect b="0" l="0" r="0" t="0"/>
          <a:stretch/>
        </p:blipFill>
        <p:spPr>
          <a:xfrm>
            <a:off x="1602836" y="192317"/>
            <a:ext cx="1308759" cy="6486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4"/>
    <p:sldLayoutId id="2147483657" r:id="rId5"/>
    <p:sldLayoutId id="2147483658" r:id="rId6"/>
    <p:sldLayoutId id="2147483659"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gif"/><Relationship Id="rId4" Type="http://schemas.openxmlformats.org/officeDocument/2006/relationships/image" Target="../media/image12.jpg"/><Relationship Id="rId5" Type="http://schemas.openxmlformats.org/officeDocument/2006/relationships/image" Target="../media/image6.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45.jpg"/><Relationship Id="rId9" Type="http://schemas.openxmlformats.org/officeDocument/2006/relationships/image" Target="../media/image31.png"/><Relationship Id="rId5" Type="http://schemas.openxmlformats.org/officeDocument/2006/relationships/image" Target="../media/image39.png"/><Relationship Id="rId6" Type="http://schemas.openxmlformats.org/officeDocument/2006/relationships/image" Target="../media/image25.png"/><Relationship Id="rId7" Type="http://schemas.openxmlformats.org/officeDocument/2006/relationships/image" Target="../media/image44.png"/><Relationship Id="rId8"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46.png"/><Relationship Id="rId11" Type="http://schemas.openxmlformats.org/officeDocument/2006/relationships/image" Target="../media/image41.png"/><Relationship Id="rId10" Type="http://schemas.openxmlformats.org/officeDocument/2006/relationships/image" Target="../media/image35.png"/><Relationship Id="rId9" Type="http://schemas.openxmlformats.org/officeDocument/2006/relationships/hyperlink" Target="mailto:daniel.gillies@noaa.gov" TargetMode="External"/><Relationship Id="rId5" Type="http://schemas.openxmlformats.org/officeDocument/2006/relationships/image" Target="../media/image43.png"/><Relationship Id="rId6" Type="http://schemas.openxmlformats.org/officeDocument/2006/relationships/image" Target="../media/image47.png"/><Relationship Id="rId7" Type="http://schemas.openxmlformats.org/officeDocument/2006/relationships/image" Target="../media/image49.png"/><Relationship Id="rId8" Type="http://schemas.openxmlformats.org/officeDocument/2006/relationships/hyperlink" Target="mailto:william.dronen@noaa.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42.png"/><Relationship Id="rId5"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27.png"/><Relationship Id="rId5"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7.jpg"/><Relationship Id="rId5" Type="http://schemas.openxmlformats.org/officeDocument/2006/relationships/image" Target="../media/image9.jp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jp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8.jpg"/><Relationship Id="rId4" Type="http://schemas.openxmlformats.org/officeDocument/2006/relationships/image" Target="../media/image28.jp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
          <p:cNvSpPr/>
          <p:nvPr/>
        </p:nvSpPr>
        <p:spPr>
          <a:xfrm>
            <a:off x="0" y="-28185"/>
            <a:ext cx="12192000" cy="687755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4" name="Google Shape;84;p1"/>
          <p:cNvPicPr preferRelativeResize="0"/>
          <p:nvPr/>
        </p:nvPicPr>
        <p:blipFill rotWithShape="1">
          <a:blip r:embed="rId3">
            <a:alphaModFix/>
          </a:blip>
          <a:srcRect b="0" l="0" r="0" t="0"/>
          <a:stretch/>
        </p:blipFill>
        <p:spPr>
          <a:xfrm>
            <a:off x="0" y="-6531"/>
            <a:ext cx="5681472" cy="6877559"/>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20034" y="-19559"/>
            <a:ext cx="5372130" cy="6877559"/>
          </a:xfrm>
          <a:prstGeom prst="trapezoid">
            <a:avLst>
              <a:gd fmla="val 0" name="adj"/>
            </a:avLst>
          </a:prstGeom>
          <a:noFill/>
          <a:ln>
            <a:noFill/>
          </a:ln>
        </p:spPr>
      </p:pic>
      <p:sp>
        <p:nvSpPr>
          <p:cNvPr id="86" name="Google Shape;86;p1"/>
          <p:cNvSpPr txBox="1"/>
          <p:nvPr/>
        </p:nvSpPr>
        <p:spPr>
          <a:xfrm>
            <a:off x="787310" y="6236685"/>
            <a:ext cx="2053426" cy="573721"/>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7" name="Google Shape;87;p1"/>
          <p:cNvSpPr txBox="1"/>
          <p:nvPr/>
        </p:nvSpPr>
        <p:spPr>
          <a:xfrm>
            <a:off x="375733" y="5206361"/>
            <a:ext cx="4728370" cy="77107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NOAA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National Environmental Satellite, Data, and Information Service</a:t>
            </a:r>
            <a:endParaRPr b="0" i="0" sz="1400" u="none" cap="none" strike="noStrike">
              <a:solidFill>
                <a:srgbClr val="000000"/>
              </a:solidFill>
              <a:latin typeface="Arial"/>
              <a:ea typeface="Arial"/>
              <a:cs typeface="Arial"/>
              <a:sym typeface="Arial"/>
            </a:endParaRPr>
          </a:p>
        </p:txBody>
      </p:sp>
      <p:pic>
        <p:nvPicPr>
          <p:cNvPr id="88" name="Google Shape;88;p1"/>
          <p:cNvPicPr preferRelativeResize="0"/>
          <p:nvPr/>
        </p:nvPicPr>
        <p:blipFill rotWithShape="1">
          <a:blip r:embed="rId5">
            <a:alphaModFix/>
          </a:blip>
          <a:srcRect b="0" l="0" r="0" t="0"/>
          <a:stretch/>
        </p:blipFill>
        <p:spPr>
          <a:xfrm>
            <a:off x="1781936" y="-41623"/>
            <a:ext cx="2554425" cy="2322609"/>
          </a:xfrm>
          <a:prstGeom prst="rect">
            <a:avLst/>
          </a:prstGeom>
          <a:noFill/>
          <a:ln>
            <a:noFill/>
          </a:ln>
        </p:spPr>
      </p:pic>
      <p:sp>
        <p:nvSpPr>
          <p:cNvPr id="89" name="Google Shape;89;p1"/>
          <p:cNvSpPr/>
          <p:nvPr/>
        </p:nvSpPr>
        <p:spPr>
          <a:xfrm flipH="1">
            <a:off x="3289811" y="-23961"/>
            <a:ext cx="3316246" cy="1655757"/>
          </a:xfrm>
          <a:prstGeom prst="parallelogram">
            <a:avLst>
              <a:gd fmla="val 4501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0" name="Google Shape;90;p1"/>
          <p:cNvSpPr/>
          <p:nvPr/>
        </p:nvSpPr>
        <p:spPr>
          <a:xfrm flipH="1">
            <a:off x="1781241" y="-38609"/>
            <a:ext cx="1719409" cy="2319595"/>
          </a:xfrm>
          <a:prstGeom prst="parallelogram">
            <a:avLst>
              <a:gd fmla="val 54373" name="adj"/>
            </a:avLst>
          </a:prstGeom>
          <a:solidFill>
            <a:srgbClr val="1F586F">
              <a:alpha val="4274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 name="Google Shape;91;p1"/>
          <p:cNvSpPr/>
          <p:nvPr/>
        </p:nvSpPr>
        <p:spPr>
          <a:xfrm flipH="1">
            <a:off x="4391343" y="4528744"/>
            <a:ext cx="1813591" cy="2319595"/>
          </a:xfrm>
          <a:prstGeom prst="parallelogram">
            <a:avLst>
              <a:gd fmla="val 56848" name="adj"/>
            </a:avLst>
          </a:prstGeom>
          <a:solidFill>
            <a:srgbClr val="5F8EB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 name="Google Shape;92;p1"/>
          <p:cNvSpPr/>
          <p:nvPr/>
        </p:nvSpPr>
        <p:spPr>
          <a:xfrm>
            <a:off x="3068387" y="1620906"/>
            <a:ext cx="9114571" cy="3578087"/>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Black"/>
              <a:ea typeface="Arial Black"/>
              <a:cs typeface="Arial Black"/>
              <a:sym typeface="Arial Black"/>
            </a:endParaRPr>
          </a:p>
        </p:txBody>
      </p:sp>
      <p:sp>
        <p:nvSpPr>
          <p:cNvPr id="93" name="Google Shape;93;p1"/>
          <p:cNvSpPr txBox="1"/>
          <p:nvPr/>
        </p:nvSpPr>
        <p:spPr>
          <a:xfrm>
            <a:off x="5756488" y="5296185"/>
            <a:ext cx="6424103"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Calibri"/>
              <a:ea typeface="Calibri"/>
              <a:cs typeface="Calibri"/>
              <a:sym typeface="Calibri"/>
            </a:endParaRPr>
          </a:p>
        </p:txBody>
      </p:sp>
      <p:pic>
        <p:nvPicPr>
          <p:cNvPr id="94" name="Google Shape;94;p1"/>
          <p:cNvPicPr preferRelativeResize="0"/>
          <p:nvPr/>
        </p:nvPicPr>
        <p:blipFill rotWithShape="1">
          <a:blip r:embed="rId6">
            <a:alphaModFix/>
          </a:blip>
          <a:srcRect b="0" l="0" r="0" t="0"/>
          <a:stretch/>
        </p:blipFill>
        <p:spPr>
          <a:xfrm>
            <a:off x="2694571" y="2949241"/>
            <a:ext cx="2064886" cy="2064886"/>
          </a:xfrm>
          <a:prstGeom prst="rect">
            <a:avLst/>
          </a:prstGeom>
          <a:noFill/>
          <a:ln>
            <a:noFill/>
          </a:ln>
        </p:spPr>
      </p:pic>
      <p:sp>
        <p:nvSpPr>
          <p:cNvPr id="95" name="Google Shape;95;p1"/>
          <p:cNvSpPr txBox="1"/>
          <p:nvPr/>
        </p:nvSpPr>
        <p:spPr>
          <a:xfrm>
            <a:off x="5755845" y="2128233"/>
            <a:ext cx="6424105" cy="157596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Arial"/>
              <a:buNone/>
            </a:pPr>
            <a:r>
              <a:rPr b="1" i="0" lang="en-US" sz="4400" u="none" cap="none" strike="noStrike">
                <a:solidFill>
                  <a:srgbClr val="2F5496"/>
                </a:solidFill>
                <a:latin typeface="Calibri"/>
                <a:ea typeface="Calibri"/>
                <a:cs typeface="Calibri"/>
                <a:sym typeface="Calibri"/>
              </a:rPr>
              <a:t>GeoXO Update for HRIT/GRB Users Group Meeting</a:t>
            </a:r>
            <a:endParaRPr b="1" i="0" sz="4400" u="none" cap="none" strike="noStrike">
              <a:solidFill>
                <a:srgbClr val="2F5496"/>
              </a:solidFill>
              <a:latin typeface="Calibri"/>
              <a:ea typeface="Calibri"/>
              <a:cs typeface="Calibri"/>
              <a:sym typeface="Calibri"/>
            </a:endParaRPr>
          </a:p>
        </p:txBody>
      </p:sp>
      <p:sp>
        <p:nvSpPr>
          <p:cNvPr id="96" name="Google Shape;96;p1"/>
          <p:cNvSpPr txBox="1"/>
          <p:nvPr/>
        </p:nvSpPr>
        <p:spPr>
          <a:xfrm>
            <a:off x="5765980" y="3846777"/>
            <a:ext cx="6413970" cy="12226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1A467B"/>
                </a:solidFill>
                <a:latin typeface="Calibri"/>
                <a:ea typeface="Calibri"/>
                <a:cs typeface="Calibri"/>
                <a:sym typeface="Calibri"/>
              </a:rPr>
              <a:t>September 2024</a:t>
            </a:r>
            <a:endParaRPr b="1" i="0" sz="1200" u="none" cap="none" strike="noStrike">
              <a:solidFill>
                <a:srgbClr val="1A467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1A467B"/>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76b493f746_0_43"/>
          <p:cNvSpPr txBox="1"/>
          <p:nvPr>
            <p:ph idx="12" type="sldNum"/>
          </p:nvPr>
        </p:nvSpPr>
        <p:spPr>
          <a:xfrm>
            <a:off x="7680697" y="4465958"/>
            <a:ext cx="2133600" cy="27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600" u="none" cap="none" strike="noStrike">
              <a:solidFill>
                <a:srgbClr val="000000"/>
              </a:solidFill>
              <a:latin typeface="Calibri"/>
              <a:ea typeface="Calibri"/>
              <a:cs typeface="Calibri"/>
              <a:sym typeface="Calibri"/>
            </a:endParaRPr>
          </a:p>
        </p:txBody>
      </p:sp>
      <p:sp>
        <p:nvSpPr>
          <p:cNvPr id="251" name="Google Shape;251;g276b493f746_0_43"/>
          <p:cNvSpPr txBox="1"/>
          <p:nvPr/>
        </p:nvSpPr>
        <p:spPr>
          <a:xfrm>
            <a:off x="1697686" y="405289"/>
            <a:ext cx="8819400" cy="870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GOES-R to GeoXO: User Equipment Updates</a:t>
            </a:r>
            <a:endParaRPr b="0" i="0" sz="1400" u="none" cap="none" strike="noStrike">
              <a:solidFill>
                <a:srgbClr val="000000"/>
              </a:solidFill>
              <a:latin typeface="Arial"/>
              <a:ea typeface="Arial"/>
              <a:cs typeface="Arial"/>
              <a:sym typeface="Arial"/>
            </a:endParaRPr>
          </a:p>
        </p:txBody>
      </p:sp>
      <p:pic>
        <p:nvPicPr>
          <p:cNvPr id="252" name="Google Shape;252;g276b493f746_0_43"/>
          <p:cNvPicPr preferRelativeResize="0"/>
          <p:nvPr/>
        </p:nvPicPr>
        <p:blipFill rotWithShape="1">
          <a:blip r:embed="rId3">
            <a:alphaModFix/>
          </a:blip>
          <a:srcRect b="17962" l="0" r="0" t="17588"/>
          <a:stretch/>
        </p:blipFill>
        <p:spPr>
          <a:xfrm>
            <a:off x="2350269" y="4389758"/>
            <a:ext cx="1053755" cy="1314450"/>
          </a:xfrm>
          <a:prstGeom prst="rect">
            <a:avLst/>
          </a:prstGeom>
          <a:noFill/>
          <a:ln>
            <a:noFill/>
          </a:ln>
        </p:spPr>
      </p:pic>
      <p:sp>
        <p:nvSpPr>
          <p:cNvPr id="253" name="Google Shape;253;g276b493f746_0_43"/>
          <p:cNvSpPr txBox="1"/>
          <p:nvPr/>
        </p:nvSpPr>
        <p:spPr>
          <a:xfrm>
            <a:off x="2529955" y="5768938"/>
            <a:ext cx="4700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Calibri"/>
                <a:ea typeface="Calibri"/>
                <a:cs typeface="Calibri"/>
                <a:sym typeface="Calibri"/>
              </a:rPr>
              <a:t>Typical GRB Receiving Antennas</a:t>
            </a:r>
            <a:endParaRPr b="0" i="0" sz="1400" u="none" cap="none" strike="noStrike">
              <a:solidFill>
                <a:srgbClr val="000000"/>
              </a:solidFill>
              <a:latin typeface="Arial"/>
              <a:ea typeface="Arial"/>
              <a:cs typeface="Arial"/>
              <a:sym typeface="Arial"/>
            </a:endParaRPr>
          </a:p>
        </p:txBody>
      </p:sp>
      <p:pic>
        <p:nvPicPr>
          <p:cNvPr id="254" name="Google Shape;254;g276b493f746_0_43"/>
          <p:cNvPicPr preferRelativeResize="0"/>
          <p:nvPr/>
        </p:nvPicPr>
        <p:blipFill rotWithShape="1">
          <a:blip r:embed="rId4">
            <a:alphaModFix/>
          </a:blip>
          <a:srcRect b="0" l="0" r="0" t="0"/>
          <a:stretch/>
        </p:blipFill>
        <p:spPr>
          <a:xfrm>
            <a:off x="3713413" y="4389758"/>
            <a:ext cx="1752600" cy="1314450"/>
          </a:xfrm>
          <a:prstGeom prst="rect">
            <a:avLst/>
          </a:prstGeom>
          <a:noFill/>
          <a:ln>
            <a:noFill/>
          </a:ln>
        </p:spPr>
      </p:pic>
      <p:pic>
        <p:nvPicPr>
          <p:cNvPr id="255" name="Google Shape;255;g276b493f746_0_43"/>
          <p:cNvPicPr preferRelativeResize="0"/>
          <p:nvPr/>
        </p:nvPicPr>
        <p:blipFill rotWithShape="1">
          <a:blip r:embed="rId5">
            <a:alphaModFix/>
          </a:blip>
          <a:srcRect b="0" l="0" r="0" t="0"/>
          <a:stretch/>
        </p:blipFill>
        <p:spPr>
          <a:xfrm>
            <a:off x="7985496" y="2210401"/>
            <a:ext cx="2114359" cy="1295206"/>
          </a:xfrm>
          <a:prstGeom prst="rect">
            <a:avLst/>
          </a:prstGeom>
          <a:noFill/>
          <a:ln>
            <a:noFill/>
          </a:ln>
        </p:spPr>
      </p:pic>
      <p:sp>
        <p:nvSpPr>
          <p:cNvPr id="256" name="Google Shape;256;g276b493f746_0_43"/>
          <p:cNvSpPr txBox="1"/>
          <p:nvPr/>
        </p:nvSpPr>
        <p:spPr>
          <a:xfrm>
            <a:off x="8120766" y="3597469"/>
            <a:ext cx="2419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Calibri"/>
                <a:ea typeface="Calibri"/>
                <a:cs typeface="Calibri"/>
                <a:sym typeface="Calibri"/>
              </a:rPr>
              <a:t>C-Band (GNC-A Service)</a:t>
            </a:r>
            <a:endParaRPr b="0" i="0" sz="1400" u="none" cap="none" strike="noStrike">
              <a:solidFill>
                <a:srgbClr val="000000"/>
              </a:solidFill>
              <a:latin typeface="Arial"/>
              <a:ea typeface="Arial"/>
              <a:cs typeface="Arial"/>
              <a:sym typeface="Arial"/>
            </a:endParaRPr>
          </a:p>
        </p:txBody>
      </p:sp>
      <p:pic>
        <p:nvPicPr>
          <p:cNvPr id="257" name="Google Shape;257;g276b493f746_0_43"/>
          <p:cNvPicPr preferRelativeResize="0"/>
          <p:nvPr/>
        </p:nvPicPr>
        <p:blipFill rotWithShape="1">
          <a:blip r:embed="rId6">
            <a:alphaModFix/>
          </a:blip>
          <a:srcRect b="9869" l="0" r="0" t="0"/>
          <a:stretch/>
        </p:blipFill>
        <p:spPr>
          <a:xfrm>
            <a:off x="9333830" y="4184904"/>
            <a:ext cx="1552574" cy="1405679"/>
          </a:xfrm>
          <a:prstGeom prst="rect">
            <a:avLst/>
          </a:prstGeom>
          <a:noFill/>
          <a:ln>
            <a:noFill/>
          </a:ln>
        </p:spPr>
      </p:pic>
      <p:sp>
        <p:nvSpPr>
          <p:cNvPr id="258" name="Google Shape;258;g276b493f746_0_43"/>
          <p:cNvSpPr txBox="1"/>
          <p:nvPr/>
        </p:nvSpPr>
        <p:spPr>
          <a:xfrm>
            <a:off x="9242440" y="5691250"/>
            <a:ext cx="2419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Calibri"/>
                <a:ea typeface="Calibri"/>
                <a:cs typeface="Calibri"/>
                <a:sym typeface="Calibri"/>
              </a:rPr>
              <a:t>1.8m Ku (Eumetcast Service)</a:t>
            </a:r>
            <a:endParaRPr b="0" i="0" sz="1400" u="none" cap="none" strike="noStrike">
              <a:solidFill>
                <a:srgbClr val="000000"/>
              </a:solidFill>
              <a:latin typeface="Arial"/>
              <a:ea typeface="Arial"/>
              <a:cs typeface="Arial"/>
              <a:sym typeface="Arial"/>
            </a:endParaRPr>
          </a:p>
        </p:txBody>
      </p:sp>
      <p:sp>
        <p:nvSpPr>
          <p:cNvPr id="259" name="Google Shape;259;g276b493f746_0_43"/>
          <p:cNvSpPr txBox="1"/>
          <p:nvPr/>
        </p:nvSpPr>
        <p:spPr>
          <a:xfrm>
            <a:off x="1773876" y="3711575"/>
            <a:ext cx="4369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“Professional” (Left) &amp; Low Cost (Right) HRIT/EMWIN Antennas</a:t>
            </a:r>
            <a:endParaRPr b="0" i="0" sz="1400" u="none" cap="none" strike="noStrike">
              <a:solidFill>
                <a:srgbClr val="000000"/>
              </a:solidFill>
              <a:latin typeface="Arial"/>
              <a:ea typeface="Arial"/>
              <a:cs typeface="Arial"/>
              <a:sym typeface="Arial"/>
            </a:endParaRPr>
          </a:p>
        </p:txBody>
      </p:sp>
      <p:sp>
        <p:nvSpPr>
          <p:cNvPr id="260" name="Google Shape;260;g276b493f746_0_43"/>
          <p:cNvSpPr txBox="1"/>
          <p:nvPr/>
        </p:nvSpPr>
        <p:spPr>
          <a:xfrm>
            <a:off x="6762232" y="5678460"/>
            <a:ext cx="2419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1.25m Ku (Eumetcast Service)</a:t>
            </a:r>
            <a:endParaRPr b="0" i="0" sz="1400" u="none" cap="none" strike="noStrike">
              <a:solidFill>
                <a:srgbClr val="000000"/>
              </a:solidFill>
              <a:latin typeface="Arial"/>
              <a:ea typeface="Arial"/>
              <a:cs typeface="Arial"/>
              <a:sym typeface="Arial"/>
            </a:endParaRPr>
          </a:p>
        </p:txBody>
      </p:sp>
      <p:pic>
        <p:nvPicPr>
          <p:cNvPr id="261" name="Google Shape;261;g276b493f746_0_43"/>
          <p:cNvPicPr preferRelativeResize="0"/>
          <p:nvPr/>
        </p:nvPicPr>
        <p:blipFill rotWithShape="1">
          <a:blip r:embed="rId7">
            <a:alphaModFix/>
          </a:blip>
          <a:srcRect b="0" l="0" r="0" t="0"/>
          <a:stretch/>
        </p:blipFill>
        <p:spPr>
          <a:xfrm>
            <a:off x="2350269" y="1806369"/>
            <a:ext cx="1363144" cy="1771040"/>
          </a:xfrm>
          <a:prstGeom prst="rect">
            <a:avLst/>
          </a:prstGeom>
          <a:noFill/>
          <a:ln>
            <a:noFill/>
          </a:ln>
        </p:spPr>
      </p:pic>
      <p:pic>
        <p:nvPicPr>
          <p:cNvPr id="262" name="Google Shape;262;g276b493f746_0_43"/>
          <p:cNvPicPr preferRelativeResize="0"/>
          <p:nvPr/>
        </p:nvPicPr>
        <p:blipFill rotWithShape="1">
          <a:blip r:embed="rId8">
            <a:alphaModFix/>
          </a:blip>
          <a:srcRect b="0" l="0" r="0" t="0"/>
          <a:stretch/>
        </p:blipFill>
        <p:spPr>
          <a:xfrm>
            <a:off x="3971779" y="1806369"/>
            <a:ext cx="1365002" cy="1808185"/>
          </a:xfrm>
          <a:prstGeom prst="rect">
            <a:avLst/>
          </a:prstGeom>
          <a:noFill/>
          <a:ln>
            <a:noFill/>
          </a:ln>
        </p:spPr>
      </p:pic>
      <p:pic>
        <p:nvPicPr>
          <p:cNvPr id="263" name="Google Shape;263;g276b493f746_0_43"/>
          <p:cNvPicPr preferRelativeResize="0"/>
          <p:nvPr/>
        </p:nvPicPr>
        <p:blipFill rotWithShape="1">
          <a:blip r:embed="rId9">
            <a:alphaModFix/>
          </a:blip>
          <a:srcRect b="0" l="0" r="0" t="0"/>
          <a:stretch/>
        </p:blipFill>
        <p:spPr>
          <a:xfrm>
            <a:off x="7306627" y="4207478"/>
            <a:ext cx="1552575" cy="1399250"/>
          </a:xfrm>
          <a:prstGeom prst="rect">
            <a:avLst/>
          </a:prstGeom>
          <a:noFill/>
          <a:ln>
            <a:noFill/>
          </a:ln>
        </p:spPr>
      </p:pic>
      <p:sp>
        <p:nvSpPr>
          <p:cNvPr id="264" name="Google Shape;264;g276b493f746_0_43"/>
          <p:cNvSpPr txBox="1"/>
          <p:nvPr/>
        </p:nvSpPr>
        <p:spPr>
          <a:xfrm>
            <a:off x="48783" y="2416029"/>
            <a:ext cx="2047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HRIT/EMWIN</a:t>
            </a:r>
            <a:endParaRPr b="0" i="0" sz="1400" u="none" cap="none" strike="noStrike">
              <a:solidFill>
                <a:srgbClr val="000000"/>
              </a:solidFill>
              <a:latin typeface="Arial"/>
              <a:ea typeface="Arial"/>
              <a:cs typeface="Arial"/>
              <a:sym typeface="Arial"/>
            </a:endParaRPr>
          </a:p>
        </p:txBody>
      </p:sp>
      <p:sp>
        <p:nvSpPr>
          <p:cNvPr id="265" name="Google Shape;265;g276b493f746_0_43"/>
          <p:cNvSpPr txBox="1"/>
          <p:nvPr/>
        </p:nvSpPr>
        <p:spPr>
          <a:xfrm>
            <a:off x="2552044" y="1087395"/>
            <a:ext cx="2784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GOES-R Access</a:t>
            </a:r>
            <a:endParaRPr b="0" i="0" sz="1400" u="none" cap="none" strike="noStrike">
              <a:solidFill>
                <a:srgbClr val="000000"/>
              </a:solidFill>
              <a:latin typeface="Arial"/>
              <a:ea typeface="Arial"/>
              <a:cs typeface="Arial"/>
              <a:sym typeface="Arial"/>
            </a:endParaRPr>
          </a:p>
        </p:txBody>
      </p:sp>
      <p:sp>
        <p:nvSpPr>
          <p:cNvPr id="266" name="Google Shape;266;g276b493f746_0_43"/>
          <p:cNvSpPr txBox="1"/>
          <p:nvPr/>
        </p:nvSpPr>
        <p:spPr>
          <a:xfrm>
            <a:off x="666474" y="4843244"/>
            <a:ext cx="851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GRB</a:t>
            </a:r>
            <a:endParaRPr b="0" i="0" sz="1400" u="none" cap="none" strike="noStrike">
              <a:solidFill>
                <a:srgbClr val="000000"/>
              </a:solidFill>
              <a:latin typeface="Arial"/>
              <a:ea typeface="Arial"/>
              <a:cs typeface="Arial"/>
              <a:sym typeface="Arial"/>
            </a:endParaRPr>
          </a:p>
        </p:txBody>
      </p:sp>
      <p:sp>
        <p:nvSpPr>
          <p:cNvPr id="267" name="Google Shape;267;g276b493f746_0_43"/>
          <p:cNvSpPr/>
          <p:nvPr/>
        </p:nvSpPr>
        <p:spPr>
          <a:xfrm>
            <a:off x="6032625" y="2796272"/>
            <a:ext cx="1053600" cy="1922100"/>
          </a:xfrm>
          <a:prstGeom prst="rightArrow">
            <a:avLst>
              <a:gd fmla="val 50000" name="adj1"/>
              <a:gd fmla="val 50000" name="adj2"/>
            </a:avLst>
          </a:prstGeom>
          <a:solidFill>
            <a:schemeClr val="accent1"/>
          </a:solidFill>
          <a:ln cap="flat" cmpd="sng" w="25400">
            <a:solidFill>
              <a:srgbClr val="256C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8" name="Google Shape;268;g276b493f746_0_43"/>
          <p:cNvSpPr txBox="1"/>
          <p:nvPr/>
        </p:nvSpPr>
        <p:spPr>
          <a:xfrm>
            <a:off x="6939200" y="1306200"/>
            <a:ext cx="4446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(with examples from equivalent services)</a:t>
            </a:r>
            <a:endParaRPr b="0" i="0" sz="1200" u="none" cap="none" strike="noStrike">
              <a:solidFill>
                <a:srgbClr val="000000"/>
              </a:solidFill>
              <a:latin typeface="Arial"/>
              <a:ea typeface="Arial"/>
              <a:cs typeface="Arial"/>
              <a:sym typeface="Arial"/>
            </a:endParaRPr>
          </a:p>
        </p:txBody>
      </p:sp>
      <p:sp>
        <p:nvSpPr>
          <p:cNvPr id="269" name="Google Shape;269;g276b493f746_0_43"/>
          <p:cNvSpPr txBox="1"/>
          <p:nvPr/>
        </p:nvSpPr>
        <p:spPr>
          <a:xfrm>
            <a:off x="7968369" y="1163595"/>
            <a:ext cx="2784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GeoXO Access</a:t>
            </a:r>
            <a:endParaRPr b="0" i="0" sz="1400" u="none" cap="none" strike="noStrike">
              <a:solidFill>
                <a:srgbClr val="000000"/>
              </a:solidFill>
              <a:latin typeface="Arial"/>
              <a:ea typeface="Arial"/>
              <a:cs typeface="Arial"/>
              <a:sym typeface="Arial"/>
            </a:endParaRPr>
          </a:p>
        </p:txBody>
      </p:sp>
      <p:sp>
        <p:nvSpPr>
          <p:cNvPr id="270" name="Google Shape;270;g276b493f746_0_43"/>
          <p:cNvSpPr txBox="1"/>
          <p:nvPr/>
        </p:nvSpPr>
        <p:spPr>
          <a:xfrm>
            <a:off x="1608450" y="1306200"/>
            <a:ext cx="4446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(with current system examples)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g276b493f746_0_269"/>
          <p:cNvPicPr preferRelativeResize="0"/>
          <p:nvPr/>
        </p:nvPicPr>
        <p:blipFill rotWithShape="1">
          <a:blip r:embed="rId3">
            <a:alphaModFix/>
          </a:blip>
          <a:srcRect b="0" l="0" r="0" t="0"/>
          <a:stretch/>
        </p:blipFill>
        <p:spPr>
          <a:xfrm rot="1581725">
            <a:off x="9757676" y="580296"/>
            <a:ext cx="1517198" cy="1613332"/>
          </a:xfrm>
          <a:prstGeom prst="rect">
            <a:avLst/>
          </a:prstGeom>
          <a:noFill/>
          <a:ln>
            <a:noFill/>
          </a:ln>
        </p:spPr>
      </p:pic>
      <p:sp>
        <p:nvSpPr>
          <p:cNvPr id="276" name="Google Shape;276;g276b493f746_0_269"/>
          <p:cNvSpPr txBox="1"/>
          <p:nvPr/>
        </p:nvSpPr>
        <p:spPr>
          <a:xfrm>
            <a:off x="684800" y="413267"/>
            <a:ext cx="108225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3900" u="none" cap="none" strike="noStrike">
                <a:solidFill>
                  <a:schemeClr val="lt1"/>
                </a:solidFill>
                <a:latin typeface="Calibri"/>
                <a:ea typeface="Calibri"/>
                <a:cs typeface="Calibri"/>
                <a:sym typeface="Calibri"/>
              </a:rPr>
              <a:t>Data Collection System</a:t>
            </a:r>
            <a:endParaRPr b="1" i="0" sz="3900" u="none" cap="none" strike="noStrike">
              <a:solidFill>
                <a:schemeClr val="lt1"/>
              </a:solidFill>
              <a:latin typeface="Calibri"/>
              <a:ea typeface="Calibri"/>
              <a:cs typeface="Calibri"/>
              <a:sym typeface="Calibri"/>
            </a:endParaRPr>
          </a:p>
        </p:txBody>
      </p:sp>
      <p:pic>
        <p:nvPicPr>
          <p:cNvPr id="277" name="Google Shape;277;g276b493f746_0_269"/>
          <p:cNvPicPr preferRelativeResize="0"/>
          <p:nvPr/>
        </p:nvPicPr>
        <p:blipFill rotWithShape="1">
          <a:blip r:embed="rId3">
            <a:alphaModFix/>
          </a:blip>
          <a:srcRect b="0" l="0" r="0" t="0"/>
          <a:stretch/>
        </p:blipFill>
        <p:spPr>
          <a:xfrm flipH="1" rot="-1581706">
            <a:off x="1104324" y="668832"/>
            <a:ext cx="1475601" cy="1569087"/>
          </a:xfrm>
          <a:prstGeom prst="rect">
            <a:avLst/>
          </a:prstGeom>
          <a:noFill/>
          <a:ln>
            <a:noFill/>
          </a:ln>
        </p:spPr>
      </p:pic>
      <p:pic>
        <p:nvPicPr>
          <p:cNvPr id="278" name="Google Shape;278;g276b493f746_0_269"/>
          <p:cNvPicPr preferRelativeResize="0"/>
          <p:nvPr/>
        </p:nvPicPr>
        <p:blipFill rotWithShape="1">
          <a:blip r:embed="rId4">
            <a:alphaModFix/>
          </a:blip>
          <a:srcRect b="0" l="0" r="0" t="0"/>
          <a:stretch/>
        </p:blipFill>
        <p:spPr>
          <a:xfrm>
            <a:off x="1173786" y="3749734"/>
            <a:ext cx="762000" cy="1660200"/>
          </a:xfrm>
          <a:prstGeom prst="roundRect">
            <a:avLst>
              <a:gd fmla="val 16667" name="adj"/>
            </a:avLst>
          </a:prstGeom>
          <a:noFill/>
          <a:ln>
            <a:noFill/>
          </a:ln>
        </p:spPr>
      </p:pic>
      <p:sp>
        <p:nvSpPr>
          <p:cNvPr id="279" name="Google Shape;279;g276b493f746_0_269"/>
          <p:cNvSpPr txBox="1"/>
          <p:nvPr/>
        </p:nvSpPr>
        <p:spPr>
          <a:xfrm>
            <a:off x="9685739" y="5447665"/>
            <a:ext cx="3094200" cy="1433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900" u="none" cap="none" strike="noStrike">
                <a:solidFill>
                  <a:srgbClr val="FFFFFF"/>
                </a:solidFill>
                <a:latin typeface="Arial"/>
                <a:ea typeface="Arial"/>
                <a:cs typeface="Arial"/>
                <a:sym typeface="Arial"/>
              </a:rPr>
              <a:t>NOAA Ground </a:t>
            </a:r>
            <a:endParaRPr b="0" i="1" sz="19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400" u="none" cap="none" strike="noStrike">
                <a:solidFill>
                  <a:srgbClr val="00FF00"/>
                </a:solidFill>
                <a:latin typeface="Arial"/>
                <a:ea typeface="Arial"/>
                <a:cs typeface="Arial"/>
                <a:sym typeface="Arial"/>
              </a:rPr>
              <a:t>Uplink: S-Band</a:t>
            </a:r>
            <a:endParaRPr b="0" i="1" sz="1400" u="none" cap="none" strike="noStrike">
              <a:solidFill>
                <a:srgbClr val="00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400" u="none" cap="none" strike="noStrike">
                <a:solidFill>
                  <a:srgbClr val="4A86E8"/>
                </a:solidFill>
                <a:latin typeface="Arial"/>
                <a:ea typeface="Arial"/>
                <a:cs typeface="Arial"/>
                <a:sym typeface="Arial"/>
              </a:rPr>
              <a:t>Downlink: L-Band</a:t>
            </a:r>
            <a:endParaRPr b="0" i="1" sz="1400" u="none" cap="none" strike="noStrike">
              <a:solidFill>
                <a:srgbClr val="4A86E8"/>
              </a:solidFill>
              <a:latin typeface="Arial"/>
              <a:ea typeface="Arial"/>
              <a:cs typeface="Arial"/>
              <a:sym typeface="Arial"/>
            </a:endParaRPr>
          </a:p>
        </p:txBody>
      </p:sp>
      <p:sp>
        <p:nvSpPr>
          <p:cNvPr id="280" name="Google Shape;280;g276b493f746_0_269"/>
          <p:cNvSpPr txBox="1"/>
          <p:nvPr/>
        </p:nvSpPr>
        <p:spPr>
          <a:xfrm>
            <a:off x="7315" y="5348697"/>
            <a:ext cx="3094200" cy="1433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900" u="none" cap="none" strike="noStrike">
                <a:solidFill>
                  <a:srgbClr val="FFFFFF"/>
                </a:solidFill>
                <a:latin typeface="Arial"/>
                <a:ea typeface="Arial"/>
                <a:cs typeface="Arial"/>
                <a:sym typeface="Arial"/>
              </a:rPr>
              <a:t>Data Collection Platform</a:t>
            </a:r>
            <a:endParaRPr b="0" i="1" sz="1900" u="none" cap="none" strike="noStrike">
              <a:solidFill>
                <a:srgbClr val="0085CA"/>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600" u="none" cap="none" strike="noStrike">
                <a:solidFill>
                  <a:srgbClr val="4A86E8"/>
                </a:solidFill>
                <a:latin typeface="Arial"/>
                <a:ea typeface="Arial"/>
                <a:cs typeface="Arial"/>
                <a:sym typeface="Arial"/>
              </a:rPr>
              <a:t>DCPR (401.7-402.1 MHz)</a:t>
            </a:r>
            <a:endParaRPr b="0" i="1" sz="1600" u="none" cap="none" strike="noStrike">
              <a:solidFill>
                <a:srgbClr val="4A86E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600" u="none" cap="none" strike="noStrike">
                <a:solidFill>
                  <a:srgbClr val="00FF00"/>
                </a:solidFill>
                <a:latin typeface="Arial"/>
                <a:ea typeface="Arial"/>
                <a:cs typeface="Arial"/>
                <a:sym typeface="Arial"/>
              </a:rPr>
              <a:t>DCPC (468.8 MHz)</a:t>
            </a:r>
            <a:endParaRPr b="0" i="1" sz="1600" u="none" cap="none" strike="noStrike">
              <a:solidFill>
                <a:srgbClr val="00FF00"/>
              </a:solidFill>
              <a:latin typeface="Arial"/>
              <a:ea typeface="Arial"/>
              <a:cs typeface="Arial"/>
              <a:sym typeface="Arial"/>
            </a:endParaRPr>
          </a:p>
        </p:txBody>
      </p:sp>
      <p:cxnSp>
        <p:nvCxnSpPr>
          <p:cNvPr id="281" name="Google Shape;281;g276b493f746_0_269"/>
          <p:cNvCxnSpPr/>
          <p:nvPr/>
        </p:nvCxnSpPr>
        <p:spPr>
          <a:xfrm rot="10800000">
            <a:off x="10470775" y="2185875"/>
            <a:ext cx="366000" cy="320700"/>
          </a:xfrm>
          <a:prstGeom prst="straightConnector1">
            <a:avLst/>
          </a:prstGeom>
          <a:noFill/>
          <a:ln cap="flat" cmpd="sng" w="38100">
            <a:solidFill>
              <a:srgbClr val="00FF00"/>
            </a:solidFill>
            <a:prstDash val="solid"/>
            <a:round/>
            <a:headEnd len="sm" w="sm" type="none"/>
            <a:tailEnd len="med" w="med" type="triangle"/>
          </a:ln>
        </p:spPr>
      </p:cxnSp>
      <p:pic>
        <p:nvPicPr>
          <p:cNvPr id="282" name="Google Shape;282;g276b493f746_0_269"/>
          <p:cNvPicPr preferRelativeResize="0"/>
          <p:nvPr/>
        </p:nvPicPr>
        <p:blipFill rotWithShape="1">
          <a:blip r:embed="rId5">
            <a:alphaModFix/>
          </a:blip>
          <a:srcRect b="0" l="0" r="0" t="0"/>
          <a:stretch/>
        </p:blipFill>
        <p:spPr>
          <a:xfrm>
            <a:off x="8851276" y="4569540"/>
            <a:ext cx="974100" cy="875700"/>
          </a:xfrm>
          <a:prstGeom prst="roundRect">
            <a:avLst>
              <a:gd fmla="val 16667" name="adj"/>
            </a:avLst>
          </a:prstGeom>
          <a:noFill/>
          <a:ln>
            <a:noFill/>
          </a:ln>
        </p:spPr>
      </p:pic>
      <p:cxnSp>
        <p:nvCxnSpPr>
          <p:cNvPr id="283" name="Google Shape;283;g276b493f746_0_269"/>
          <p:cNvCxnSpPr/>
          <p:nvPr/>
        </p:nvCxnSpPr>
        <p:spPr>
          <a:xfrm flipH="1">
            <a:off x="9454275" y="3936225"/>
            <a:ext cx="219900" cy="630900"/>
          </a:xfrm>
          <a:prstGeom prst="straightConnector1">
            <a:avLst/>
          </a:prstGeom>
          <a:noFill/>
          <a:ln cap="flat" cmpd="sng" w="38100">
            <a:solidFill>
              <a:srgbClr val="4A86E8"/>
            </a:solidFill>
            <a:prstDash val="solid"/>
            <a:round/>
            <a:headEnd len="sm" w="sm" type="none"/>
            <a:tailEnd len="med" w="med" type="triangle"/>
          </a:ln>
        </p:spPr>
      </p:cxnSp>
      <p:cxnSp>
        <p:nvCxnSpPr>
          <p:cNvPr id="284" name="Google Shape;284;g276b493f746_0_269"/>
          <p:cNvCxnSpPr/>
          <p:nvPr/>
        </p:nvCxnSpPr>
        <p:spPr>
          <a:xfrm flipH="1" rot="10800000">
            <a:off x="9416981" y="2033444"/>
            <a:ext cx="432300" cy="396300"/>
          </a:xfrm>
          <a:prstGeom prst="straightConnector1">
            <a:avLst/>
          </a:prstGeom>
          <a:noFill/>
          <a:ln cap="flat" cmpd="sng" w="38100">
            <a:solidFill>
              <a:srgbClr val="4A86E8"/>
            </a:solidFill>
            <a:prstDash val="solid"/>
            <a:round/>
            <a:headEnd len="sm" w="sm" type="none"/>
            <a:tailEnd len="med" w="med" type="triangle"/>
          </a:ln>
        </p:spPr>
      </p:cxnSp>
      <p:cxnSp>
        <p:nvCxnSpPr>
          <p:cNvPr id="285" name="Google Shape;285;g276b493f746_0_269"/>
          <p:cNvCxnSpPr/>
          <p:nvPr/>
        </p:nvCxnSpPr>
        <p:spPr>
          <a:xfrm flipH="1">
            <a:off x="9205758" y="1949970"/>
            <a:ext cx="369900" cy="318300"/>
          </a:xfrm>
          <a:prstGeom prst="straightConnector1">
            <a:avLst/>
          </a:prstGeom>
          <a:noFill/>
          <a:ln cap="flat" cmpd="sng" w="38100">
            <a:solidFill>
              <a:srgbClr val="00FF00"/>
            </a:solidFill>
            <a:prstDash val="solid"/>
            <a:round/>
            <a:headEnd len="sm" w="sm" type="none"/>
            <a:tailEnd len="med" w="med" type="triangle"/>
          </a:ln>
        </p:spPr>
      </p:cxnSp>
      <p:cxnSp>
        <p:nvCxnSpPr>
          <p:cNvPr id="286" name="Google Shape;286;g276b493f746_0_269"/>
          <p:cNvCxnSpPr/>
          <p:nvPr/>
        </p:nvCxnSpPr>
        <p:spPr>
          <a:xfrm>
            <a:off x="10712314" y="2100874"/>
            <a:ext cx="464700" cy="330600"/>
          </a:xfrm>
          <a:prstGeom prst="straightConnector1">
            <a:avLst/>
          </a:prstGeom>
          <a:noFill/>
          <a:ln cap="flat" cmpd="sng" w="38100">
            <a:solidFill>
              <a:srgbClr val="4A86E8"/>
            </a:solidFill>
            <a:prstDash val="solid"/>
            <a:round/>
            <a:headEnd len="sm" w="sm" type="none"/>
            <a:tailEnd len="med" w="med" type="triangle"/>
          </a:ln>
        </p:spPr>
      </p:cxnSp>
      <p:sp>
        <p:nvSpPr>
          <p:cNvPr id="287" name="Google Shape;287;g276b493f746_0_269"/>
          <p:cNvSpPr txBox="1"/>
          <p:nvPr/>
        </p:nvSpPr>
        <p:spPr>
          <a:xfrm>
            <a:off x="9909928" y="1624766"/>
            <a:ext cx="3094200" cy="476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900" u="none" cap="none" strike="noStrike">
                <a:solidFill>
                  <a:srgbClr val="FFFFFF"/>
                </a:solidFill>
                <a:latin typeface="Arial"/>
                <a:ea typeface="Arial"/>
                <a:cs typeface="Arial"/>
                <a:sym typeface="Arial"/>
              </a:rPr>
              <a:t>GEO-East</a:t>
            </a:r>
            <a:endParaRPr b="0" i="1" sz="1900" u="none" cap="none" strike="noStrike">
              <a:solidFill>
                <a:srgbClr val="FFFFFF"/>
              </a:solidFill>
              <a:latin typeface="Arial"/>
              <a:ea typeface="Arial"/>
              <a:cs typeface="Arial"/>
              <a:sym typeface="Arial"/>
            </a:endParaRPr>
          </a:p>
        </p:txBody>
      </p:sp>
      <p:sp>
        <p:nvSpPr>
          <p:cNvPr id="288" name="Google Shape;288;g276b493f746_0_269"/>
          <p:cNvSpPr txBox="1"/>
          <p:nvPr/>
        </p:nvSpPr>
        <p:spPr>
          <a:xfrm>
            <a:off x="-748174" y="1624768"/>
            <a:ext cx="3094200" cy="476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900" u="none" cap="none" strike="noStrike">
                <a:solidFill>
                  <a:srgbClr val="FFFFFF"/>
                </a:solidFill>
                <a:latin typeface="Arial"/>
                <a:ea typeface="Arial"/>
                <a:cs typeface="Arial"/>
                <a:sym typeface="Arial"/>
              </a:rPr>
              <a:t>GEO-West</a:t>
            </a:r>
            <a:endParaRPr b="0" i="1" sz="1900" u="none" cap="none" strike="noStrike">
              <a:solidFill>
                <a:srgbClr val="FFFFFF"/>
              </a:solidFill>
              <a:latin typeface="Arial"/>
              <a:ea typeface="Arial"/>
              <a:cs typeface="Arial"/>
              <a:sym typeface="Arial"/>
            </a:endParaRPr>
          </a:p>
        </p:txBody>
      </p:sp>
      <p:pic>
        <p:nvPicPr>
          <p:cNvPr id="289" name="Google Shape;289;g276b493f746_0_269"/>
          <p:cNvPicPr preferRelativeResize="0"/>
          <p:nvPr/>
        </p:nvPicPr>
        <p:blipFill rotWithShape="1">
          <a:blip r:embed="rId6">
            <a:alphaModFix/>
          </a:blip>
          <a:srcRect b="0" l="0" r="0" t="0"/>
          <a:stretch/>
        </p:blipFill>
        <p:spPr>
          <a:xfrm>
            <a:off x="10618875" y="3921497"/>
            <a:ext cx="1345800" cy="1607400"/>
          </a:xfrm>
          <a:prstGeom prst="roundRect">
            <a:avLst>
              <a:gd fmla="val 16667" name="adj"/>
            </a:avLst>
          </a:prstGeom>
          <a:noFill/>
          <a:ln>
            <a:noFill/>
          </a:ln>
        </p:spPr>
      </p:pic>
      <p:grpSp>
        <p:nvGrpSpPr>
          <p:cNvPr id="290" name="Google Shape;290;g276b493f746_0_269"/>
          <p:cNvGrpSpPr/>
          <p:nvPr/>
        </p:nvGrpSpPr>
        <p:grpSpPr>
          <a:xfrm>
            <a:off x="4572250" y="1262675"/>
            <a:ext cx="3098625" cy="3056000"/>
            <a:chOff x="4496050" y="1567475"/>
            <a:chExt cx="3098625" cy="3056000"/>
          </a:xfrm>
        </p:grpSpPr>
        <p:pic>
          <p:nvPicPr>
            <p:cNvPr id="291" name="Google Shape;291;g276b493f746_0_269"/>
            <p:cNvPicPr preferRelativeResize="0"/>
            <p:nvPr/>
          </p:nvPicPr>
          <p:blipFill rotWithShape="1">
            <a:blip r:embed="rId7">
              <a:alphaModFix/>
            </a:blip>
            <a:srcRect b="0" l="-2434" r="-2961" t="0"/>
            <a:stretch/>
          </p:blipFill>
          <p:spPr>
            <a:xfrm>
              <a:off x="4496050" y="1567475"/>
              <a:ext cx="3016877" cy="2817599"/>
            </a:xfrm>
            <a:prstGeom prst="rect">
              <a:avLst/>
            </a:prstGeom>
            <a:noFill/>
            <a:ln>
              <a:noFill/>
            </a:ln>
          </p:spPr>
        </p:pic>
        <p:sp>
          <p:nvSpPr>
            <p:cNvPr id="292" name="Google Shape;292;g276b493f746_0_269"/>
            <p:cNvSpPr/>
            <p:nvPr/>
          </p:nvSpPr>
          <p:spPr>
            <a:xfrm>
              <a:off x="6832675" y="4147375"/>
              <a:ext cx="762000" cy="4761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293" name="Google Shape;293;g276b493f746_0_269"/>
          <p:cNvSpPr txBox="1"/>
          <p:nvPr/>
        </p:nvSpPr>
        <p:spPr>
          <a:xfrm>
            <a:off x="3563288" y="4131000"/>
            <a:ext cx="4898700" cy="16602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1" i="1" lang="en-US" sz="1700" u="none" cap="none" strike="noStrike">
                <a:solidFill>
                  <a:srgbClr val="FFFFFF"/>
                </a:solidFill>
                <a:latin typeface="Arial"/>
                <a:ea typeface="Arial"/>
                <a:cs typeface="Arial"/>
                <a:sym typeface="Arial"/>
              </a:rPr>
              <a:t>Hemispheric Real-Time Coverage (&gt; 5 deg El)</a:t>
            </a:r>
            <a:endParaRPr b="1" i="1" sz="17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100"/>
              <a:buFont typeface="Arial"/>
              <a:buNone/>
            </a:pPr>
            <a:r>
              <a:rPr b="0" i="1" lang="en-US" sz="1700" u="none" cap="none" strike="noStrike">
                <a:solidFill>
                  <a:srgbClr val="00FF00"/>
                </a:solidFill>
                <a:latin typeface="Arial"/>
                <a:ea typeface="Arial"/>
                <a:cs typeface="Arial"/>
                <a:sym typeface="Arial"/>
              </a:rPr>
              <a:t>Free to Use </a:t>
            </a:r>
            <a:r>
              <a:rPr b="0" i="1" lang="en-US" sz="1700" u="none" cap="none" strike="noStrike">
                <a:solidFill>
                  <a:schemeClr val="lt1"/>
                </a:solidFill>
                <a:latin typeface="Arial"/>
                <a:ea typeface="Arial"/>
                <a:cs typeface="Arial"/>
                <a:sym typeface="Arial"/>
              </a:rPr>
              <a:t>Data Relay </a:t>
            </a:r>
            <a:endParaRPr b="0" i="1" sz="11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700" u="none" cap="none" strike="noStrike">
                <a:solidFill>
                  <a:srgbClr val="FFFFFF"/>
                </a:solidFill>
                <a:latin typeface="Arial"/>
                <a:ea typeface="Arial"/>
                <a:cs typeface="Arial"/>
                <a:sym typeface="Arial"/>
              </a:rPr>
              <a:t>32,000+ Active Platforms</a:t>
            </a:r>
            <a:endParaRPr b="0" i="1" sz="17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400" u="none" cap="none" strike="noStrike">
                <a:solidFill>
                  <a:srgbClr val="FFFFFF"/>
                </a:solidFill>
                <a:latin typeface="Arial"/>
                <a:ea typeface="Arial"/>
                <a:cs typeface="Arial"/>
                <a:sym typeface="Arial"/>
              </a:rPr>
              <a:t>Weather Stations, Flood Gauges, Fire Monitoring, Tide Levels, Tsunami Monitoring, Wildlife Monitoring, Buoys (In Dev.), Geomagnetic Sensors, Custom Sensors</a:t>
            </a:r>
            <a:endParaRPr b="0" i="1"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t/>
            </a:r>
            <a:endParaRPr b="0" i="1"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700" u="none" cap="none" strike="noStrike">
                <a:solidFill>
                  <a:srgbClr val="FFFFFF"/>
                </a:solidFill>
                <a:latin typeface="Arial"/>
                <a:ea typeface="Arial"/>
                <a:cs typeface="Arial"/>
                <a:sym typeface="Arial"/>
              </a:rPr>
              <a:t>New Environmental Use Cases Welcome!</a:t>
            </a:r>
            <a:endParaRPr b="0" i="1"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500" u="sng" cap="none" strike="noStrike">
                <a:solidFill>
                  <a:schemeClr val="hlink"/>
                </a:solidFill>
                <a:latin typeface="Arial"/>
                <a:ea typeface="Arial"/>
                <a:cs typeface="Arial"/>
                <a:sym typeface="Arial"/>
                <a:hlinkClick r:id="rId8"/>
              </a:rPr>
              <a:t>william.dronen@noaa.gov</a:t>
            </a:r>
            <a:r>
              <a:rPr b="0" i="1" lang="en-US" sz="1500" u="none" cap="none" strike="noStrike">
                <a:solidFill>
                  <a:srgbClr val="FFFFFF"/>
                </a:solidFill>
                <a:latin typeface="Arial"/>
                <a:ea typeface="Arial"/>
                <a:cs typeface="Arial"/>
                <a:sym typeface="Arial"/>
              </a:rPr>
              <a:t> &amp; </a:t>
            </a:r>
            <a:r>
              <a:rPr b="0" i="1" lang="en-US" sz="1500" u="sng" cap="none" strike="noStrike">
                <a:solidFill>
                  <a:schemeClr val="hlink"/>
                </a:solidFill>
                <a:latin typeface="Arial"/>
                <a:ea typeface="Arial"/>
                <a:cs typeface="Arial"/>
                <a:sym typeface="Arial"/>
                <a:hlinkClick r:id="rId9"/>
              </a:rPr>
              <a:t>daniel.gillies@noaa.gov</a:t>
            </a:r>
            <a:r>
              <a:rPr b="0" i="1" lang="en-US" sz="1500" u="none" cap="none" strike="noStrike">
                <a:solidFill>
                  <a:srgbClr val="FFFFFF"/>
                </a:solidFill>
                <a:latin typeface="Arial"/>
                <a:ea typeface="Arial"/>
                <a:cs typeface="Arial"/>
                <a:sym typeface="Arial"/>
              </a:rPr>
              <a:t> </a:t>
            </a:r>
            <a:endParaRPr b="0" i="1" sz="1500" u="none" cap="none" strike="noStrike">
              <a:solidFill>
                <a:srgbClr val="FFFFFF"/>
              </a:solidFill>
              <a:latin typeface="Arial"/>
              <a:ea typeface="Arial"/>
              <a:cs typeface="Arial"/>
              <a:sym typeface="Arial"/>
            </a:endParaRPr>
          </a:p>
        </p:txBody>
      </p:sp>
      <p:cxnSp>
        <p:nvCxnSpPr>
          <p:cNvPr id="294" name="Google Shape;294;g276b493f746_0_269"/>
          <p:cNvCxnSpPr/>
          <p:nvPr/>
        </p:nvCxnSpPr>
        <p:spPr>
          <a:xfrm rot="10800000">
            <a:off x="11367825" y="3409775"/>
            <a:ext cx="0" cy="504600"/>
          </a:xfrm>
          <a:prstGeom prst="straightConnector1">
            <a:avLst/>
          </a:prstGeom>
          <a:noFill/>
          <a:ln cap="flat" cmpd="sng" w="38100">
            <a:solidFill>
              <a:srgbClr val="00FF00"/>
            </a:solidFill>
            <a:prstDash val="solid"/>
            <a:round/>
            <a:headEnd len="sm" w="sm" type="none"/>
            <a:tailEnd len="med" w="med" type="triangle"/>
          </a:ln>
        </p:spPr>
      </p:cxnSp>
      <p:sp>
        <p:nvSpPr>
          <p:cNvPr id="295" name="Google Shape;295;g276b493f746_0_269"/>
          <p:cNvSpPr txBox="1"/>
          <p:nvPr/>
        </p:nvSpPr>
        <p:spPr>
          <a:xfrm>
            <a:off x="10554568" y="2861376"/>
            <a:ext cx="1589100" cy="476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700" u="none" cap="none" strike="noStrike">
                <a:solidFill>
                  <a:srgbClr val="00FF00"/>
                </a:solidFill>
                <a:latin typeface="Arial"/>
                <a:ea typeface="Arial"/>
                <a:cs typeface="Arial"/>
                <a:sym typeface="Arial"/>
              </a:rPr>
              <a:t>Command</a:t>
            </a:r>
            <a:endParaRPr b="0" i="1" sz="1700" u="none" cap="none" strike="noStrike">
              <a:solidFill>
                <a:srgbClr val="00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300" u="none" cap="none" strike="noStrike">
                <a:solidFill>
                  <a:srgbClr val="00FF00"/>
                </a:solidFill>
                <a:latin typeface="Arial"/>
                <a:ea typeface="Arial"/>
                <a:cs typeface="Arial"/>
                <a:sym typeface="Arial"/>
              </a:rPr>
              <a:t>(DCPC)</a:t>
            </a:r>
            <a:endParaRPr b="0" i="1" sz="1300" u="none" cap="none" strike="noStrike">
              <a:solidFill>
                <a:srgbClr val="00FF00"/>
              </a:solidFill>
              <a:latin typeface="Arial"/>
              <a:ea typeface="Arial"/>
              <a:cs typeface="Arial"/>
              <a:sym typeface="Arial"/>
            </a:endParaRPr>
          </a:p>
        </p:txBody>
      </p:sp>
      <p:cxnSp>
        <p:nvCxnSpPr>
          <p:cNvPr id="296" name="Google Shape;296;g276b493f746_0_269"/>
          <p:cNvCxnSpPr/>
          <p:nvPr/>
        </p:nvCxnSpPr>
        <p:spPr>
          <a:xfrm rot="10800000">
            <a:off x="2420105" y="3494013"/>
            <a:ext cx="7500" cy="492900"/>
          </a:xfrm>
          <a:prstGeom prst="straightConnector1">
            <a:avLst/>
          </a:prstGeom>
          <a:noFill/>
          <a:ln cap="flat" cmpd="sng" w="38100">
            <a:solidFill>
              <a:srgbClr val="4A86E8"/>
            </a:solidFill>
            <a:prstDash val="solid"/>
            <a:round/>
            <a:headEnd len="sm" w="sm" type="none"/>
            <a:tailEnd len="med" w="med" type="triangle"/>
          </a:ln>
        </p:spPr>
      </p:cxnSp>
      <p:sp>
        <p:nvSpPr>
          <p:cNvPr id="297" name="Google Shape;297;g276b493f746_0_269"/>
          <p:cNvSpPr txBox="1"/>
          <p:nvPr/>
        </p:nvSpPr>
        <p:spPr>
          <a:xfrm>
            <a:off x="1629293" y="2952313"/>
            <a:ext cx="1589100" cy="476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700" u="none" cap="none" strike="noStrike">
                <a:solidFill>
                  <a:srgbClr val="4A86E8"/>
                </a:solidFill>
                <a:latin typeface="Arial"/>
                <a:ea typeface="Arial"/>
                <a:cs typeface="Arial"/>
                <a:sym typeface="Arial"/>
              </a:rPr>
              <a:t>Data </a:t>
            </a:r>
            <a:endParaRPr b="0" i="1" sz="1700" u="none" cap="none" strike="noStrike">
              <a:solidFill>
                <a:srgbClr val="4A86E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300" u="none" cap="none" strike="noStrike">
                <a:solidFill>
                  <a:srgbClr val="4A86E8"/>
                </a:solidFill>
                <a:latin typeface="Arial"/>
                <a:ea typeface="Arial"/>
                <a:cs typeface="Arial"/>
                <a:sym typeface="Arial"/>
              </a:rPr>
              <a:t>(DCPR)</a:t>
            </a:r>
            <a:endParaRPr b="0" i="1" sz="1300" u="none" cap="none" strike="noStrike">
              <a:solidFill>
                <a:srgbClr val="4A86E8"/>
              </a:solidFill>
              <a:latin typeface="Arial"/>
              <a:ea typeface="Arial"/>
              <a:cs typeface="Arial"/>
              <a:sym typeface="Arial"/>
            </a:endParaRPr>
          </a:p>
        </p:txBody>
      </p:sp>
      <p:cxnSp>
        <p:nvCxnSpPr>
          <p:cNvPr id="298" name="Google Shape;298;g276b493f746_0_269"/>
          <p:cNvCxnSpPr/>
          <p:nvPr/>
        </p:nvCxnSpPr>
        <p:spPr>
          <a:xfrm>
            <a:off x="620013" y="3462275"/>
            <a:ext cx="0" cy="525000"/>
          </a:xfrm>
          <a:prstGeom prst="straightConnector1">
            <a:avLst/>
          </a:prstGeom>
          <a:noFill/>
          <a:ln cap="flat" cmpd="sng" w="38100">
            <a:solidFill>
              <a:srgbClr val="00FF00"/>
            </a:solidFill>
            <a:prstDash val="solid"/>
            <a:round/>
            <a:headEnd len="sm" w="sm" type="none"/>
            <a:tailEnd len="med" w="med" type="triangle"/>
          </a:ln>
        </p:spPr>
      </p:cxnSp>
      <p:sp>
        <p:nvSpPr>
          <p:cNvPr id="299" name="Google Shape;299;g276b493f746_0_269"/>
          <p:cNvSpPr txBox="1"/>
          <p:nvPr/>
        </p:nvSpPr>
        <p:spPr>
          <a:xfrm>
            <a:off x="-183257" y="2953938"/>
            <a:ext cx="1589100" cy="476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700" u="none" cap="none" strike="noStrike">
                <a:solidFill>
                  <a:srgbClr val="00FF00"/>
                </a:solidFill>
                <a:latin typeface="Arial"/>
                <a:ea typeface="Arial"/>
                <a:cs typeface="Arial"/>
                <a:sym typeface="Arial"/>
              </a:rPr>
              <a:t>Command</a:t>
            </a:r>
            <a:endParaRPr b="0" i="1" sz="1700" u="none" cap="none" strike="noStrike">
              <a:solidFill>
                <a:srgbClr val="00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300" u="none" cap="none" strike="noStrike">
                <a:solidFill>
                  <a:srgbClr val="00FF00"/>
                </a:solidFill>
                <a:latin typeface="Arial"/>
                <a:ea typeface="Arial"/>
                <a:cs typeface="Arial"/>
                <a:sym typeface="Arial"/>
              </a:rPr>
              <a:t>(DCPC)</a:t>
            </a:r>
            <a:endParaRPr b="0" i="1" sz="1300" u="none" cap="none" strike="noStrike">
              <a:solidFill>
                <a:srgbClr val="00FF00"/>
              </a:solidFill>
              <a:latin typeface="Arial"/>
              <a:ea typeface="Arial"/>
              <a:cs typeface="Arial"/>
              <a:sym typeface="Arial"/>
            </a:endParaRPr>
          </a:p>
        </p:txBody>
      </p:sp>
      <p:pic>
        <p:nvPicPr>
          <p:cNvPr id="300" name="Google Shape;300;g276b493f746_0_269"/>
          <p:cNvPicPr preferRelativeResize="0"/>
          <p:nvPr/>
        </p:nvPicPr>
        <p:blipFill rotWithShape="1">
          <a:blip r:embed="rId10">
            <a:alphaModFix/>
          </a:blip>
          <a:srcRect b="0" l="0" r="0" t="0"/>
          <a:stretch/>
        </p:blipFill>
        <p:spPr>
          <a:xfrm>
            <a:off x="2034770" y="4147375"/>
            <a:ext cx="974100" cy="1209900"/>
          </a:xfrm>
          <a:prstGeom prst="roundRect">
            <a:avLst>
              <a:gd fmla="val 16667" name="adj"/>
            </a:avLst>
          </a:prstGeom>
          <a:noFill/>
          <a:ln>
            <a:noFill/>
          </a:ln>
        </p:spPr>
      </p:pic>
      <p:pic>
        <p:nvPicPr>
          <p:cNvPr id="301" name="Google Shape;301;g276b493f746_0_269"/>
          <p:cNvPicPr preferRelativeResize="0"/>
          <p:nvPr/>
        </p:nvPicPr>
        <p:blipFill rotWithShape="1">
          <a:blip r:embed="rId11">
            <a:alphaModFix/>
          </a:blip>
          <a:srcRect b="0" l="0" r="0" t="0"/>
          <a:stretch/>
        </p:blipFill>
        <p:spPr>
          <a:xfrm>
            <a:off x="100700" y="4147369"/>
            <a:ext cx="974100" cy="1231500"/>
          </a:xfrm>
          <a:prstGeom prst="roundRect">
            <a:avLst>
              <a:gd fmla="val 16667" name="adj"/>
            </a:avLst>
          </a:prstGeom>
          <a:noFill/>
          <a:ln>
            <a:noFill/>
          </a:ln>
        </p:spPr>
      </p:pic>
      <p:cxnSp>
        <p:nvCxnSpPr>
          <p:cNvPr id="302" name="Google Shape;302;g276b493f746_0_269"/>
          <p:cNvCxnSpPr/>
          <p:nvPr/>
        </p:nvCxnSpPr>
        <p:spPr>
          <a:xfrm rot="10800000">
            <a:off x="2407325" y="2245825"/>
            <a:ext cx="366000" cy="320700"/>
          </a:xfrm>
          <a:prstGeom prst="straightConnector1">
            <a:avLst/>
          </a:prstGeom>
          <a:noFill/>
          <a:ln cap="flat" cmpd="sng" w="38100">
            <a:solidFill>
              <a:srgbClr val="00FF00"/>
            </a:solidFill>
            <a:prstDash val="solid"/>
            <a:round/>
            <a:headEnd len="sm" w="sm" type="none"/>
            <a:tailEnd len="med" w="med" type="triangle"/>
          </a:ln>
        </p:spPr>
      </p:cxnSp>
      <p:cxnSp>
        <p:nvCxnSpPr>
          <p:cNvPr id="303" name="Google Shape;303;g276b493f746_0_269"/>
          <p:cNvCxnSpPr/>
          <p:nvPr/>
        </p:nvCxnSpPr>
        <p:spPr>
          <a:xfrm flipH="1" rot="10800000">
            <a:off x="1353531" y="2093394"/>
            <a:ext cx="432300" cy="396300"/>
          </a:xfrm>
          <a:prstGeom prst="straightConnector1">
            <a:avLst/>
          </a:prstGeom>
          <a:noFill/>
          <a:ln cap="flat" cmpd="sng" w="38100">
            <a:solidFill>
              <a:srgbClr val="4A86E8"/>
            </a:solidFill>
            <a:prstDash val="solid"/>
            <a:round/>
            <a:headEnd len="sm" w="sm" type="none"/>
            <a:tailEnd len="med" w="med" type="triangle"/>
          </a:ln>
        </p:spPr>
      </p:cxnSp>
      <p:cxnSp>
        <p:nvCxnSpPr>
          <p:cNvPr id="304" name="Google Shape;304;g276b493f746_0_269"/>
          <p:cNvCxnSpPr/>
          <p:nvPr/>
        </p:nvCxnSpPr>
        <p:spPr>
          <a:xfrm flipH="1">
            <a:off x="1142308" y="2009920"/>
            <a:ext cx="369900" cy="318300"/>
          </a:xfrm>
          <a:prstGeom prst="straightConnector1">
            <a:avLst/>
          </a:prstGeom>
          <a:noFill/>
          <a:ln cap="flat" cmpd="sng" w="38100">
            <a:solidFill>
              <a:srgbClr val="00FF00"/>
            </a:solidFill>
            <a:prstDash val="solid"/>
            <a:round/>
            <a:headEnd len="sm" w="sm" type="none"/>
            <a:tailEnd len="med" w="med" type="triangle"/>
          </a:ln>
        </p:spPr>
      </p:cxnSp>
      <p:cxnSp>
        <p:nvCxnSpPr>
          <p:cNvPr id="305" name="Google Shape;305;g276b493f746_0_269"/>
          <p:cNvCxnSpPr/>
          <p:nvPr/>
        </p:nvCxnSpPr>
        <p:spPr>
          <a:xfrm>
            <a:off x="2648864" y="2160824"/>
            <a:ext cx="464700" cy="330600"/>
          </a:xfrm>
          <a:prstGeom prst="straightConnector1">
            <a:avLst/>
          </a:prstGeom>
          <a:noFill/>
          <a:ln cap="flat" cmpd="sng" w="38100">
            <a:solidFill>
              <a:srgbClr val="4A86E8"/>
            </a:solidFill>
            <a:prstDash val="solid"/>
            <a:round/>
            <a:headEnd len="sm" w="sm" type="none"/>
            <a:tailEnd len="med" w="med" type="triangle"/>
          </a:ln>
        </p:spPr>
      </p:cxnSp>
      <p:sp>
        <p:nvSpPr>
          <p:cNvPr id="306" name="Google Shape;306;g276b493f746_0_269"/>
          <p:cNvSpPr txBox="1"/>
          <p:nvPr/>
        </p:nvSpPr>
        <p:spPr>
          <a:xfrm>
            <a:off x="7791214" y="5409915"/>
            <a:ext cx="3094200" cy="1433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500" u="none" cap="none" strike="noStrike">
                <a:solidFill>
                  <a:srgbClr val="FFFFFF"/>
                </a:solidFill>
                <a:latin typeface="Arial"/>
                <a:ea typeface="Arial"/>
                <a:cs typeface="Arial"/>
                <a:sym typeface="Arial"/>
              </a:rPr>
              <a:t>User Direct Ground</a:t>
            </a:r>
            <a:endParaRPr b="0" i="1"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300" u="none" cap="none" strike="noStrike">
                <a:solidFill>
                  <a:srgbClr val="4A86E8"/>
                </a:solidFill>
                <a:latin typeface="Arial"/>
                <a:ea typeface="Arial"/>
                <a:cs typeface="Arial"/>
                <a:sym typeface="Arial"/>
              </a:rPr>
              <a:t>Downlink: L-Band</a:t>
            </a:r>
            <a:endParaRPr b="0" i="1" sz="1300" u="none" cap="none" strike="noStrike">
              <a:solidFill>
                <a:srgbClr val="4A86E8"/>
              </a:solidFill>
              <a:latin typeface="Arial"/>
              <a:ea typeface="Arial"/>
              <a:cs typeface="Arial"/>
              <a:sym typeface="Arial"/>
            </a:endParaRPr>
          </a:p>
        </p:txBody>
      </p:sp>
      <p:sp>
        <p:nvSpPr>
          <p:cNvPr id="307" name="Google Shape;307;g276b493f746_0_269"/>
          <p:cNvSpPr txBox="1"/>
          <p:nvPr/>
        </p:nvSpPr>
        <p:spPr>
          <a:xfrm>
            <a:off x="8844768" y="3337801"/>
            <a:ext cx="1589100" cy="476100"/>
          </a:xfrm>
          <a:prstGeom prst="rect">
            <a:avLst/>
          </a:prstGeom>
          <a:noFill/>
          <a:ln>
            <a:noFill/>
          </a:ln>
        </p:spPr>
        <p:txBody>
          <a:bodyPr anchorCtr="0" anchor="t" bIns="63300" lIns="126625" spcFirstLastPara="1" rIns="126625" wrap="square" tIns="63300">
            <a:noAutofit/>
          </a:bodyPr>
          <a:lstStyle/>
          <a:p>
            <a:pPr indent="0" lvl="0" marL="0" marR="0" rtl="0" algn="ctr">
              <a:lnSpc>
                <a:spcPct val="100000"/>
              </a:lnSpc>
              <a:spcBef>
                <a:spcPts val="0"/>
              </a:spcBef>
              <a:spcAft>
                <a:spcPts val="0"/>
              </a:spcAft>
              <a:buClr>
                <a:srgbClr val="000000"/>
              </a:buClr>
              <a:buSzPts val="3100"/>
              <a:buFont typeface="Arial"/>
              <a:buNone/>
            </a:pPr>
            <a:r>
              <a:rPr b="0" i="1" lang="en-US" sz="1700" u="none" cap="none" strike="noStrike">
                <a:solidFill>
                  <a:srgbClr val="4A86E8"/>
                </a:solidFill>
                <a:latin typeface="Arial"/>
                <a:ea typeface="Arial"/>
                <a:cs typeface="Arial"/>
                <a:sym typeface="Arial"/>
              </a:rPr>
              <a:t>Data </a:t>
            </a:r>
            <a:endParaRPr b="0" i="1" sz="1700" u="none" cap="none" strike="noStrike">
              <a:solidFill>
                <a:srgbClr val="4A86E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100"/>
              <a:buFont typeface="Arial"/>
              <a:buNone/>
            </a:pPr>
            <a:r>
              <a:rPr b="0" i="1" lang="en-US" sz="1300" u="none" cap="none" strike="noStrike">
                <a:solidFill>
                  <a:srgbClr val="4A86E8"/>
                </a:solidFill>
                <a:latin typeface="Arial"/>
                <a:ea typeface="Arial"/>
                <a:cs typeface="Arial"/>
                <a:sym typeface="Arial"/>
              </a:rPr>
              <a:t>(DCPR)</a:t>
            </a:r>
            <a:endParaRPr b="0" i="1" sz="1300" u="none" cap="none" strike="noStrike">
              <a:solidFill>
                <a:srgbClr val="4A86E8"/>
              </a:solidFill>
              <a:latin typeface="Arial"/>
              <a:ea typeface="Arial"/>
              <a:cs typeface="Arial"/>
              <a:sym typeface="Arial"/>
            </a:endParaRPr>
          </a:p>
        </p:txBody>
      </p:sp>
      <p:cxnSp>
        <p:nvCxnSpPr>
          <p:cNvPr id="308" name="Google Shape;308;g276b493f746_0_269"/>
          <p:cNvCxnSpPr/>
          <p:nvPr/>
        </p:nvCxnSpPr>
        <p:spPr>
          <a:xfrm>
            <a:off x="9788950" y="3936225"/>
            <a:ext cx="654000" cy="390300"/>
          </a:xfrm>
          <a:prstGeom prst="straightConnector1">
            <a:avLst/>
          </a:prstGeom>
          <a:noFill/>
          <a:ln cap="flat" cmpd="sng" w="38100">
            <a:solidFill>
              <a:srgbClr val="4A86E8"/>
            </a:solidFill>
            <a:prstDash val="solid"/>
            <a:round/>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fdb0bfc494_0_380"/>
          <p:cNvSpPr txBox="1"/>
          <p:nvPr>
            <p:ph idx="1" type="body"/>
          </p:nvPr>
        </p:nvSpPr>
        <p:spPr>
          <a:xfrm>
            <a:off x="390200" y="761633"/>
            <a:ext cx="11411700" cy="4133100"/>
          </a:xfrm>
          <a:prstGeom prst="rect">
            <a:avLst/>
          </a:prstGeom>
          <a:noFill/>
          <a:ln>
            <a:noFill/>
          </a:ln>
        </p:spPr>
        <p:txBody>
          <a:bodyPr anchorCtr="0" anchor="t" bIns="45700" lIns="91425" spcFirstLastPara="1" rIns="91425" wrap="square" tIns="45700">
            <a:noAutofit/>
          </a:bodyPr>
          <a:lstStyle/>
          <a:p>
            <a:pPr indent="-361950" lvl="0" marL="457200" rtl="0" algn="l">
              <a:lnSpc>
                <a:spcPct val="90000"/>
              </a:lnSpc>
              <a:spcBef>
                <a:spcPts val="1100"/>
              </a:spcBef>
              <a:spcAft>
                <a:spcPts val="0"/>
              </a:spcAft>
              <a:buClr>
                <a:schemeClr val="lt1"/>
              </a:buClr>
              <a:buSzPts val="2300"/>
              <a:buFont typeface="Calibri"/>
              <a:buChar char="•"/>
            </a:pPr>
            <a:r>
              <a:rPr lang="en-US" sz="2400">
                <a:solidFill>
                  <a:schemeClr val="lt1"/>
                </a:solidFill>
              </a:rPr>
              <a:t>NOAA is currently in the process of conducting market research on commercial broadcast solutions for the GeoXO High Rate (GRB follow on) and GeoXO Medium/Low Rate (HRIT/EMWIN Follow on)</a:t>
            </a:r>
            <a:endParaRPr sz="2400">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Approximately 3-4 responses are expected to provide a commercial ‘best equivalent’ to GOES-R services</a:t>
            </a:r>
            <a:endParaRPr>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For the High Rate Service: Initial feedback points towards Ku solution</a:t>
            </a:r>
            <a:endParaRPr>
              <a:solidFill>
                <a:schemeClr val="lt1"/>
              </a:solidFill>
            </a:endParaRPr>
          </a:p>
          <a:p>
            <a:pPr indent="-355600" lvl="2" marL="1371600" rtl="0" algn="l">
              <a:lnSpc>
                <a:spcPct val="90000"/>
              </a:lnSpc>
              <a:spcBef>
                <a:spcPts val="1100"/>
              </a:spcBef>
              <a:spcAft>
                <a:spcPts val="0"/>
              </a:spcAft>
              <a:buClr>
                <a:schemeClr val="lt1"/>
              </a:buClr>
              <a:buSzPts val="2000"/>
              <a:buChar char="•"/>
            </a:pPr>
            <a:r>
              <a:rPr lang="en-US">
                <a:solidFill>
                  <a:schemeClr val="lt1"/>
                </a:solidFill>
              </a:rPr>
              <a:t>When making trades on coverage, we are prioritizing existing GRB receiver locations</a:t>
            </a:r>
            <a:endParaRPr>
              <a:solidFill>
                <a:schemeClr val="lt1"/>
              </a:solidFill>
            </a:endParaRPr>
          </a:p>
          <a:p>
            <a:pPr indent="-342900" lvl="3" marL="1828800" rtl="0" algn="l">
              <a:lnSpc>
                <a:spcPct val="90000"/>
              </a:lnSpc>
              <a:spcBef>
                <a:spcPts val="1100"/>
              </a:spcBef>
              <a:spcAft>
                <a:spcPts val="0"/>
              </a:spcAft>
              <a:buClr>
                <a:schemeClr val="lt1"/>
              </a:buClr>
              <a:buSzPts val="1800"/>
              <a:buChar char="•"/>
            </a:pPr>
            <a:r>
              <a:rPr lang="en-US">
                <a:solidFill>
                  <a:schemeClr val="lt1"/>
                </a:solidFill>
              </a:rPr>
              <a:t>N/C/S America + Hawaii &amp; Alaska</a:t>
            </a:r>
            <a:endParaRPr>
              <a:solidFill>
                <a:schemeClr val="lt1"/>
              </a:solidFill>
            </a:endParaRPr>
          </a:p>
          <a:p>
            <a:pPr indent="-342900" lvl="3" marL="1828800" rtl="0" algn="l">
              <a:lnSpc>
                <a:spcPct val="90000"/>
              </a:lnSpc>
              <a:spcBef>
                <a:spcPts val="1100"/>
              </a:spcBef>
              <a:spcAft>
                <a:spcPts val="0"/>
              </a:spcAft>
              <a:buClr>
                <a:schemeClr val="lt1"/>
              </a:buClr>
              <a:buSzPts val="1800"/>
              <a:buChar char="•"/>
            </a:pPr>
            <a:r>
              <a:rPr lang="en-US">
                <a:solidFill>
                  <a:schemeClr val="lt1"/>
                </a:solidFill>
              </a:rPr>
              <a:t>Please respond to the GRB survey!</a:t>
            </a:r>
            <a:endParaRPr>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For the Medium Rate Service: Initial feedback points to C or Ku</a:t>
            </a:r>
            <a:endParaRPr>
              <a:solidFill>
                <a:schemeClr val="lt1"/>
              </a:solidFill>
            </a:endParaRPr>
          </a:p>
          <a:p>
            <a:pPr indent="-355600" lvl="2" marL="1371600" rtl="0" algn="l">
              <a:lnSpc>
                <a:spcPct val="90000"/>
              </a:lnSpc>
              <a:spcBef>
                <a:spcPts val="1100"/>
              </a:spcBef>
              <a:spcAft>
                <a:spcPts val="0"/>
              </a:spcAft>
              <a:buClr>
                <a:schemeClr val="lt1"/>
              </a:buClr>
              <a:buSzPts val="2000"/>
              <a:buChar char="•"/>
            </a:pPr>
            <a:r>
              <a:rPr lang="en-US">
                <a:solidFill>
                  <a:schemeClr val="lt1"/>
                </a:solidFill>
              </a:rPr>
              <a:t>Already have strong user demand for maritime coverage - goal is to replicate as close to GOES-R coverage area as commercially feasible</a:t>
            </a:r>
            <a:endParaRPr>
              <a:solidFill>
                <a:schemeClr val="lt1"/>
              </a:solidFill>
            </a:endParaRPr>
          </a:p>
          <a:p>
            <a:pPr indent="-368300" lvl="0" marL="457200" rtl="0" algn="l">
              <a:lnSpc>
                <a:spcPct val="90000"/>
              </a:lnSpc>
              <a:spcBef>
                <a:spcPts val="1100"/>
              </a:spcBef>
              <a:spcAft>
                <a:spcPts val="0"/>
              </a:spcAft>
              <a:buClr>
                <a:schemeClr val="lt1"/>
              </a:buClr>
              <a:buSzPts val="2400"/>
              <a:buChar char="•"/>
            </a:pPr>
            <a:r>
              <a:rPr lang="en-US" sz="2400">
                <a:solidFill>
                  <a:schemeClr val="lt1"/>
                </a:solidFill>
              </a:rPr>
              <a:t>We are planning on providing an update on these activities formally at the GeoXO MDR in December</a:t>
            </a:r>
            <a:endParaRPr sz="2400">
              <a:solidFill>
                <a:schemeClr val="lt1"/>
              </a:solidFill>
            </a:endParaRPr>
          </a:p>
          <a:p>
            <a:pPr indent="0" lvl="0" marL="457200" rtl="0" algn="l">
              <a:lnSpc>
                <a:spcPct val="90000"/>
              </a:lnSpc>
              <a:spcBef>
                <a:spcPts val="1100"/>
              </a:spcBef>
              <a:spcAft>
                <a:spcPts val="0"/>
              </a:spcAft>
              <a:buSzPts val="2800"/>
              <a:buNone/>
            </a:pPr>
            <a:r>
              <a:t/>
            </a:r>
            <a:endParaRPr sz="2200">
              <a:solidFill>
                <a:schemeClr val="lt1"/>
              </a:solidFill>
            </a:endParaRPr>
          </a:p>
          <a:p>
            <a:pPr indent="0" lvl="0" marL="0" rtl="0" algn="l">
              <a:lnSpc>
                <a:spcPct val="90000"/>
              </a:lnSpc>
              <a:spcBef>
                <a:spcPts val="0"/>
              </a:spcBef>
              <a:spcAft>
                <a:spcPts val="0"/>
              </a:spcAft>
              <a:buSzPts val="2800"/>
              <a:buNone/>
            </a:pPr>
            <a:r>
              <a:t/>
            </a:r>
            <a:endParaRPr sz="2400">
              <a:solidFill>
                <a:schemeClr val="lt1"/>
              </a:solidFill>
            </a:endParaRPr>
          </a:p>
        </p:txBody>
      </p:sp>
      <p:sp>
        <p:nvSpPr>
          <p:cNvPr id="314" name="Google Shape;314;g2fdb0bfc494_0_380"/>
          <p:cNvSpPr txBox="1"/>
          <p:nvPr/>
        </p:nvSpPr>
        <p:spPr>
          <a:xfrm>
            <a:off x="684800" y="184667"/>
            <a:ext cx="108225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3900" u="none" cap="none" strike="noStrike">
                <a:solidFill>
                  <a:schemeClr val="lt1"/>
                </a:solidFill>
                <a:latin typeface="Calibri"/>
                <a:ea typeface="Calibri"/>
                <a:cs typeface="Calibri"/>
                <a:sym typeface="Calibri"/>
              </a:rPr>
              <a:t>User Facing Comms - Market Research</a:t>
            </a:r>
            <a:endParaRPr b="1" i="0" sz="39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2fdb0bfc494_0_385"/>
          <p:cNvSpPr txBox="1"/>
          <p:nvPr>
            <p:ph idx="1" type="body"/>
          </p:nvPr>
        </p:nvSpPr>
        <p:spPr>
          <a:xfrm>
            <a:off x="390200" y="761633"/>
            <a:ext cx="11411700" cy="4133100"/>
          </a:xfrm>
          <a:prstGeom prst="rect">
            <a:avLst/>
          </a:prstGeom>
          <a:noFill/>
          <a:ln>
            <a:noFill/>
          </a:ln>
        </p:spPr>
        <p:txBody>
          <a:bodyPr anchorCtr="0" anchor="t" bIns="45700" lIns="91425" spcFirstLastPara="1" rIns="91425" wrap="square" tIns="45700">
            <a:noAutofit/>
          </a:bodyPr>
          <a:lstStyle/>
          <a:p>
            <a:pPr indent="-368300" lvl="0" marL="457200" rtl="0" algn="l">
              <a:lnSpc>
                <a:spcPct val="90000"/>
              </a:lnSpc>
              <a:spcBef>
                <a:spcPts val="1100"/>
              </a:spcBef>
              <a:spcAft>
                <a:spcPts val="0"/>
              </a:spcAft>
              <a:buClr>
                <a:schemeClr val="lt1"/>
              </a:buClr>
              <a:buSzPts val="2400"/>
              <a:buChar char="•"/>
            </a:pPr>
            <a:r>
              <a:rPr lang="en-US" sz="2400">
                <a:solidFill>
                  <a:schemeClr val="lt1"/>
                </a:solidFill>
              </a:rPr>
              <a:t>NOAA is currently holding a monthly requirements working group with the DoD community, in support of keeping receiver development programs in-sync with current NOAA plans</a:t>
            </a:r>
            <a:endParaRPr sz="2400">
              <a:solidFill>
                <a:schemeClr val="lt1"/>
              </a:solidFill>
            </a:endParaRPr>
          </a:p>
          <a:p>
            <a:pPr indent="-368300" lvl="0" marL="457200" rtl="0" algn="l">
              <a:lnSpc>
                <a:spcPct val="90000"/>
              </a:lnSpc>
              <a:spcBef>
                <a:spcPts val="1100"/>
              </a:spcBef>
              <a:spcAft>
                <a:spcPts val="0"/>
              </a:spcAft>
              <a:buClr>
                <a:schemeClr val="lt1"/>
              </a:buClr>
              <a:buSzPts val="2400"/>
              <a:buChar char="•"/>
            </a:pPr>
            <a:r>
              <a:rPr lang="en-US" sz="2400">
                <a:solidFill>
                  <a:schemeClr val="lt1"/>
                </a:solidFill>
              </a:rPr>
              <a:t>Considering creating a similar forum for civil users - will look towards GRB and HRIT survey responses to assist in identifying outreach opportunities</a:t>
            </a:r>
            <a:endParaRPr sz="2400">
              <a:solidFill>
                <a:schemeClr val="lt1"/>
              </a:solidFill>
            </a:endParaRPr>
          </a:p>
          <a:p>
            <a:pPr indent="-368300" lvl="0" marL="457200" rtl="0" algn="l">
              <a:lnSpc>
                <a:spcPct val="90000"/>
              </a:lnSpc>
              <a:spcBef>
                <a:spcPts val="1100"/>
              </a:spcBef>
              <a:spcAft>
                <a:spcPts val="0"/>
              </a:spcAft>
              <a:buClr>
                <a:schemeClr val="lt1"/>
              </a:buClr>
              <a:buSzPts val="2400"/>
              <a:buChar char="•"/>
            </a:pPr>
            <a:r>
              <a:rPr lang="en-US" sz="2400">
                <a:solidFill>
                  <a:schemeClr val="lt1"/>
                </a:solidFill>
              </a:rPr>
              <a:t>We have also participating in outreach at the following events:</a:t>
            </a:r>
            <a:endParaRPr sz="2400">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AMS 2024</a:t>
            </a:r>
            <a:endParaRPr>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GeoXO South Florida Roadshow</a:t>
            </a:r>
            <a:endParaRPr>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Provided materials for WMO briefings</a:t>
            </a:r>
            <a:endParaRPr>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Eumetsat 2024 (later this month)</a:t>
            </a:r>
            <a:endParaRPr>
              <a:solidFill>
                <a:schemeClr val="lt1"/>
              </a:solidFill>
            </a:endParaRPr>
          </a:p>
          <a:p>
            <a:pPr indent="-368300" lvl="0" marL="457200" rtl="0" algn="l">
              <a:lnSpc>
                <a:spcPct val="90000"/>
              </a:lnSpc>
              <a:spcBef>
                <a:spcPts val="1100"/>
              </a:spcBef>
              <a:spcAft>
                <a:spcPts val="0"/>
              </a:spcAft>
              <a:buClr>
                <a:schemeClr val="lt1"/>
              </a:buClr>
              <a:buSzPts val="2400"/>
              <a:buChar char="•"/>
            </a:pPr>
            <a:r>
              <a:rPr lang="en-US" sz="2400">
                <a:solidFill>
                  <a:schemeClr val="lt1"/>
                </a:solidFill>
              </a:rPr>
              <a:t>While User Facing Comms outreach has been performed by GeoXO Program Systems Engineering, we are working on incorporating it formally into the GeoXO User Engagement plan → more directed engagement to discuss RF &amp; cloud distribution</a:t>
            </a:r>
            <a:endParaRPr sz="2400">
              <a:solidFill>
                <a:schemeClr val="lt1"/>
              </a:solidFill>
            </a:endParaRPr>
          </a:p>
          <a:p>
            <a:pPr indent="0" lvl="0" marL="457200" rtl="0" algn="l">
              <a:lnSpc>
                <a:spcPct val="90000"/>
              </a:lnSpc>
              <a:spcBef>
                <a:spcPts val="1100"/>
              </a:spcBef>
              <a:spcAft>
                <a:spcPts val="0"/>
              </a:spcAft>
              <a:buSzPts val="2800"/>
              <a:buNone/>
            </a:pPr>
            <a:r>
              <a:t/>
            </a:r>
            <a:endParaRPr sz="2200">
              <a:solidFill>
                <a:schemeClr val="lt1"/>
              </a:solidFill>
            </a:endParaRPr>
          </a:p>
          <a:p>
            <a:pPr indent="0" lvl="0" marL="0" rtl="0" algn="l">
              <a:lnSpc>
                <a:spcPct val="90000"/>
              </a:lnSpc>
              <a:spcBef>
                <a:spcPts val="0"/>
              </a:spcBef>
              <a:spcAft>
                <a:spcPts val="0"/>
              </a:spcAft>
              <a:buSzPts val="2800"/>
              <a:buNone/>
            </a:pPr>
            <a:r>
              <a:t/>
            </a:r>
            <a:endParaRPr sz="2400">
              <a:solidFill>
                <a:schemeClr val="lt1"/>
              </a:solidFill>
            </a:endParaRPr>
          </a:p>
        </p:txBody>
      </p:sp>
      <p:sp>
        <p:nvSpPr>
          <p:cNvPr id="320" name="Google Shape;320;g2fdb0bfc494_0_385"/>
          <p:cNvSpPr txBox="1"/>
          <p:nvPr/>
        </p:nvSpPr>
        <p:spPr>
          <a:xfrm>
            <a:off x="684800" y="184667"/>
            <a:ext cx="108225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3900" u="none" cap="none" strike="noStrike">
                <a:solidFill>
                  <a:schemeClr val="lt1"/>
                </a:solidFill>
                <a:latin typeface="Calibri"/>
                <a:ea typeface="Calibri"/>
                <a:cs typeface="Calibri"/>
                <a:sym typeface="Calibri"/>
              </a:rPr>
              <a:t>User Engagement</a:t>
            </a:r>
            <a:endParaRPr b="1" i="0" sz="39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891fbe438f_1_0"/>
          <p:cNvSpPr txBox="1"/>
          <p:nvPr>
            <p:ph idx="1" type="body"/>
          </p:nvPr>
        </p:nvSpPr>
        <p:spPr>
          <a:xfrm>
            <a:off x="848250" y="1015775"/>
            <a:ext cx="10470300" cy="5758500"/>
          </a:xfrm>
          <a:prstGeom prst="rect">
            <a:avLst/>
          </a:prstGeom>
          <a:noFill/>
          <a:ln>
            <a:noFill/>
          </a:ln>
        </p:spPr>
        <p:txBody>
          <a:bodyPr anchorCtr="0" anchor="t" bIns="45700" lIns="91425" spcFirstLastPara="1" rIns="91425" wrap="square" tIns="45700">
            <a:noAutofit/>
          </a:bodyPr>
          <a:lstStyle/>
          <a:p>
            <a:pPr indent="-393700" lvl="0" marL="457200" rtl="0" algn="l">
              <a:lnSpc>
                <a:spcPct val="90000"/>
              </a:lnSpc>
              <a:spcBef>
                <a:spcPts val="0"/>
              </a:spcBef>
              <a:spcAft>
                <a:spcPts val="0"/>
              </a:spcAft>
              <a:buClr>
                <a:schemeClr val="lt1"/>
              </a:buClr>
              <a:buSzPts val="2600"/>
              <a:buChar char="•"/>
            </a:pPr>
            <a:r>
              <a:rPr lang="en-US" sz="2600">
                <a:solidFill>
                  <a:schemeClr val="lt1"/>
                </a:solidFill>
              </a:rPr>
              <a:t>As a fuel saving measure on GOES-R series, NOAA plans to allow the inclination of the GOES-R spacecraft to ‘drift’ when they approach end of life </a:t>
            </a:r>
            <a:endParaRPr sz="2600">
              <a:solidFill>
                <a:schemeClr val="lt1"/>
              </a:solidFill>
            </a:endParaRPr>
          </a:p>
          <a:p>
            <a:pPr indent="-393700" lvl="1" marL="914400" rtl="0" algn="l">
              <a:spcBef>
                <a:spcPts val="0"/>
              </a:spcBef>
              <a:spcAft>
                <a:spcPts val="0"/>
              </a:spcAft>
              <a:buClr>
                <a:schemeClr val="lt1"/>
              </a:buClr>
              <a:buSzPts val="2600"/>
              <a:buChar char="•"/>
            </a:pPr>
            <a:r>
              <a:rPr lang="en-US" sz="2600">
                <a:solidFill>
                  <a:schemeClr val="lt1"/>
                </a:solidFill>
              </a:rPr>
              <a:t>5-degrees maximum ‘drift’ has been determined to be a ‘sweet-spot’ between fuel savings and operational/technical complexity</a:t>
            </a:r>
            <a:endParaRPr sz="2600">
              <a:solidFill>
                <a:schemeClr val="lt1"/>
              </a:solidFill>
            </a:endParaRPr>
          </a:p>
          <a:p>
            <a:pPr indent="-393700" lvl="1" marL="914400" rtl="0" algn="l">
              <a:lnSpc>
                <a:spcPct val="90000"/>
              </a:lnSpc>
              <a:spcBef>
                <a:spcPts val="0"/>
              </a:spcBef>
              <a:spcAft>
                <a:spcPts val="0"/>
              </a:spcAft>
              <a:buClr>
                <a:schemeClr val="lt1"/>
              </a:buClr>
              <a:buSzPts val="2600"/>
              <a:buChar char="•"/>
            </a:pPr>
            <a:r>
              <a:rPr lang="en-US" sz="2600">
                <a:solidFill>
                  <a:schemeClr val="lt1"/>
                </a:solidFill>
              </a:rPr>
              <a:t>North-South stationkeeping  (NSSK) will be ceased at ~ 6 years prior to end of life → time it takes to reach 5 degree drift = 5 degree inclination</a:t>
            </a:r>
            <a:endParaRPr sz="2600">
              <a:solidFill>
                <a:schemeClr val="lt1"/>
              </a:solidFill>
            </a:endParaRPr>
          </a:p>
          <a:p>
            <a:pPr indent="-381000" lvl="1" marL="914400" rtl="0" algn="l">
              <a:spcBef>
                <a:spcPts val="0"/>
              </a:spcBef>
              <a:spcAft>
                <a:spcPts val="0"/>
              </a:spcAft>
              <a:buClr>
                <a:schemeClr val="lt1"/>
              </a:buClr>
              <a:buSzPts val="2400"/>
              <a:buChar char="•"/>
            </a:pPr>
            <a:r>
              <a:rPr lang="en-US" sz="2600">
                <a:solidFill>
                  <a:schemeClr val="lt1"/>
                </a:solidFill>
              </a:rPr>
              <a:t>Performed on on previous missions (e.g. GOES-10, EWSG)</a:t>
            </a:r>
            <a:endParaRPr sz="2600">
              <a:solidFill>
                <a:schemeClr val="lt1"/>
              </a:solidFill>
            </a:endParaRPr>
          </a:p>
          <a:p>
            <a:pPr indent="-393700" lvl="0" marL="457200" rtl="0" algn="l">
              <a:spcBef>
                <a:spcPts val="0"/>
              </a:spcBef>
              <a:spcAft>
                <a:spcPts val="0"/>
              </a:spcAft>
              <a:buClr>
                <a:schemeClr val="lt1"/>
              </a:buClr>
              <a:buSzPts val="2600"/>
              <a:buChar char="•"/>
            </a:pPr>
            <a:r>
              <a:rPr lang="en-US" sz="2600">
                <a:solidFill>
                  <a:schemeClr val="lt1"/>
                </a:solidFill>
              </a:rPr>
              <a:t>Current GOES-16 EOL is 1Q 2033, thus need to stop NSSK at the end of Oct 2030 → Extends life to 2036</a:t>
            </a:r>
            <a:endParaRPr sz="2600">
              <a:solidFill>
                <a:schemeClr val="lt1"/>
              </a:solidFill>
            </a:endParaRPr>
          </a:p>
          <a:p>
            <a:pPr indent="-393700" lvl="1" marL="914400" rtl="0" algn="l">
              <a:spcBef>
                <a:spcPts val="0"/>
              </a:spcBef>
              <a:spcAft>
                <a:spcPts val="0"/>
              </a:spcAft>
              <a:buClr>
                <a:schemeClr val="lt1"/>
              </a:buClr>
              <a:buSzPts val="2600"/>
              <a:buChar char="•"/>
            </a:pPr>
            <a:r>
              <a:rPr lang="en-US" sz="2600">
                <a:solidFill>
                  <a:schemeClr val="lt1"/>
                </a:solidFill>
              </a:rPr>
              <a:t>It is expected GOES-16 will be in storage at this time</a:t>
            </a:r>
            <a:endParaRPr sz="2600">
              <a:solidFill>
                <a:schemeClr val="lt1"/>
              </a:solidFill>
            </a:endParaRPr>
          </a:p>
          <a:p>
            <a:pPr indent="-393700" lvl="1" marL="914400" rtl="0" algn="l">
              <a:spcBef>
                <a:spcPts val="0"/>
              </a:spcBef>
              <a:spcAft>
                <a:spcPts val="0"/>
              </a:spcAft>
              <a:buClr>
                <a:schemeClr val="lt1"/>
              </a:buClr>
              <a:buSzPts val="2600"/>
              <a:buChar char="•"/>
            </a:pPr>
            <a:r>
              <a:rPr lang="en-US" sz="2600">
                <a:solidFill>
                  <a:schemeClr val="lt1"/>
                </a:solidFill>
              </a:rPr>
              <a:t>Potential for impact to DRF comms services users who use directional antennas without tracking capability</a:t>
            </a:r>
            <a:endParaRPr sz="2600">
              <a:solidFill>
                <a:schemeClr val="lt1"/>
              </a:solidFill>
            </a:endParaRPr>
          </a:p>
          <a:p>
            <a:pPr indent="0" lvl="0" marL="914400" rtl="0" algn="l">
              <a:spcBef>
                <a:spcPts val="1000"/>
              </a:spcBef>
              <a:spcAft>
                <a:spcPts val="0"/>
              </a:spcAft>
              <a:buNone/>
            </a:pPr>
            <a:r>
              <a:t/>
            </a:r>
            <a:endParaRPr sz="2600">
              <a:solidFill>
                <a:schemeClr val="lt1"/>
              </a:solidFill>
            </a:endParaRPr>
          </a:p>
          <a:p>
            <a:pPr indent="0" lvl="0" marL="914400" rtl="0" algn="l">
              <a:lnSpc>
                <a:spcPct val="90000"/>
              </a:lnSpc>
              <a:spcBef>
                <a:spcPts val="0"/>
              </a:spcBef>
              <a:spcAft>
                <a:spcPts val="0"/>
              </a:spcAft>
              <a:buNone/>
            </a:pPr>
            <a:r>
              <a:t/>
            </a:r>
            <a:endParaRPr sz="2600">
              <a:solidFill>
                <a:schemeClr val="lt1"/>
              </a:solidFill>
            </a:endParaRPr>
          </a:p>
        </p:txBody>
      </p:sp>
      <p:sp>
        <p:nvSpPr>
          <p:cNvPr id="326" name="Google Shape;326;g2891fbe438f_1_0"/>
          <p:cNvSpPr txBox="1"/>
          <p:nvPr/>
        </p:nvSpPr>
        <p:spPr>
          <a:xfrm>
            <a:off x="684800" y="184667"/>
            <a:ext cx="108225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3900">
                <a:solidFill>
                  <a:schemeClr val="lt1"/>
                </a:solidFill>
                <a:latin typeface="Calibri"/>
                <a:ea typeface="Calibri"/>
                <a:cs typeface="Calibri"/>
                <a:sym typeface="Calibri"/>
              </a:rPr>
              <a:t>Inclination Drift on GOES-R Series </a:t>
            </a:r>
            <a:endParaRPr b="1" i="0" sz="3900" u="none" cap="none" strike="noStrik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891fbe438f_1_61"/>
          <p:cNvSpPr txBox="1"/>
          <p:nvPr>
            <p:ph type="title"/>
          </p:nvPr>
        </p:nvSpPr>
        <p:spPr>
          <a:xfrm>
            <a:off x="2995218" y="114154"/>
            <a:ext cx="7395000" cy="822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000"/>
              <a:buFont typeface="Calibri"/>
              <a:buNone/>
            </a:pPr>
            <a:r>
              <a:rPr lang="en-US"/>
              <a:t>Location vs. Impact</a:t>
            </a:r>
            <a:endParaRPr/>
          </a:p>
        </p:txBody>
      </p:sp>
      <p:sp>
        <p:nvSpPr>
          <p:cNvPr id="332" name="Google Shape;332;g2891fbe438f_1_61"/>
          <p:cNvSpPr txBox="1"/>
          <p:nvPr>
            <p:ph idx="1" type="body"/>
          </p:nvPr>
        </p:nvSpPr>
        <p:spPr>
          <a:xfrm>
            <a:off x="304799" y="1129430"/>
            <a:ext cx="6225300" cy="5161500"/>
          </a:xfrm>
          <a:prstGeom prst="rect">
            <a:avLst/>
          </a:prstGeom>
          <a:noFill/>
          <a:ln>
            <a:noFill/>
          </a:ln>
        </p:spPr>
        <p:txBody>
          <a:bodyPr anchorCtr="0" anchor="t" bIns="0" lIns="0" spcFirstLastPara="1" rIns="0" wrap="square" tIns="0">
            <a:noAutofit/>
          </a:bodyPr>
          <a:lstStyle/>
          <a:p>
            <a:pPr indent="-342900" lvl="0" marL="342900" rtl="0" algn="l">
              <a:spcBef>
                <a:spcPts val="0"/>
              </a:spcBef>
              <a:spcAft>
                <a:spcPts val="0"/>
              </a:spcAft>
              <a:buClr>
                <a:schemeClr val="dk1"/>
              </a:buClr>
              <a:buSzPts val="1800"/>
              <a:buChar char="•"/>
            </a:pPr>
            <a:r>
              <a:rPr lang="en-US" sz="1800"/>
              <a:t>Potential impacts of inclination float on user facing auxiliary communications can be broken into three categories based on user site location</a:t>
            </a:r>
            <a:endParaRPr b="1" sz="1800"/>
          </a:p>
          <a:p>
            <a:pPr indent="-285750" lvl="1" marL="742950" rtl="0" algn="l">
              <a:spcBef>
                <a:spcPts val="360"/>
              </a:spcBef>
              <a:spcAft>
                <a:spcPts val="0"/>
              </a:spcAft>
              <a:buClr>
                <a:schemeClr val="dk1"/>
              </a:buClr>
              <a:buSzPts val="1800"/>
              <a:buChar char="–"/>
            </a:pPr>
            <a:r>
              <a:rPr lang="en-US" sz="1800"/>
              <a:t>A) Locations well within coverage area</a:t>
            </a:r>
            <a:endParaRPr/>
          </a:p>
          <a:p>
            <a:pPr indent="-228600" lvl="2" marL="1143000" rtl="0" algn="l">
              <a:spcBef>
                <a:spcPts val="280"/>
              </a:spcBef>
              <a:spcAft>
                <a:spcPts val="0"/>
              </a:spcAft>
              <a:buClr>
                <a:schemeClr val="dk1"/>
              </a:buClr>
              <a:buSzPts val="1400"/>
              <a:buChar char="•"/>
            </a:pPr>
            <a:r>
              <a:rPr lang="en-US" sz="1400"/>
              <a:t>Sites with &gt; 10 deg of elevation to equatorial GOES</a:t>
            </a:r>
            <a:endParaRPr/>
          </a:p>
          <a:p>
            <a:pPr indent="-228600" lvl="2" marL="1143000" rtl="0" algn="l">
              <a:spcBef>
                <a:spcPts val="280"/>
              </a:spcBef>
              <a:spcAft>
                <a:spcPts val="0"/>
              </a:spcAft>
              <a:buClr>
                <a:schemeClr val="dk1"/>
              </a:buClr>
              <a:buSzPts val="1400"/>
              <a:buChar char="•"/>
            </a:pPr>
            <a:r>
              <a:rPr lang="en-US" sz="1400"/>
              <a:t>Primarily driven by receiver / transmitter antenna patterns / margin</a:t>
            </a:r>
            <a:endParaRPr/>
          </a:p>
          <a:p>
            <a:pPr indent="-228600" lvl="3" marL="1600200" rtl="0" algn="l">
              <a:spcBef>
                <a:spcPts val="210"/>
              </a:spcBef>
              <a:spcAft>
                <a:spcPts val="0"/>
              </a:spcAft>
              <a:buClr>
                <a:schemeClr val="dk1"/>
              </a:buClr>
              <a:buSzPts val="1050"/>
              <a:buChar char="–"/>
            </a:pPr>
            <a:r>
              <a:rPr lang="en-US" sz="1050"/>
              <a:t>Omni-directional systems not impacted (i.e. SARSAT Uplinks, some DCPR)</a:t>
            </a:r>
            <a:endParaRPr/>
          </a:p>
          <a:p>
            <a:pPr indent="-228600" lvl="3" marL="1600200" rtl="0" algn="l">
              <a:spcBef>
                <a:spcPts val="210"/>
              </a:spcBef>
              <a:spcAft>
                <a:spcPts val="0"/>
              </a:spcAft>
              <a:buClr>
                <a:schemeClr val="dk1"/>
              </a:buClr>
              <a:buSzPts val="1050"/>
              <a:buChar char="–"/>
            </a:pPr>
            <a:r>
              <a:rPr lang="en-US" sz="1050"/>
              <a:t>Highly directional antennas may experience decrease in link margin without tracking</a:t>
            </a:r>
            <a:endParaRPr/>
          </a:p>
          <a:p>
            <a:pPr indent="-285750" lvl="1" marL="742950" rtl="0" algn="l">
              <a:spcBef>
                <a:spcPts val="360"/>
              </a:spcBef>
              <a:spcAft>
                <a:spcPts val="0"/>
              </a:spcAft>
              <a:buClr>
                <a:schemeClr val="dk1"/>
              </a:buClr>
              <a:buSzPts val="1800"/>
              <a:buChar char="–"/>
            </a:pPr>
            <a:r>
              <a:rPr lang="en-US" sz="1800"/>
              <a:t>B) Locations near Northern / Southern Edges of Coverage Area</a:t>
            </a:r>
            <a:endParaRPr/>
          </a:p>
          <a:p>
            <a:pPr indent="-228600" lvl="2" marL="1143000" rtl="0" algn="l">
              <a:spcBef>
                <a:spcPts val="280"/>
              </a:spcBef>
              <a:spcAft>
                <a:spcPts val="0"/>
              </a:spcAft>
              <a:buClr>
                <a:schemeClr val="dk1"/>
              </a:buClr>
              <a:buSzPts val="1400"/>
              <a:buChar char="•"/>
            </a:pPr>
            <a:r>
              <a:rPr lang="en-US" sz="1400"/>
              <a:t>Sites with &lt; 10 deg of elevation to equatorial GOES</a:t>
            </a:r>
            <a:endParaRPr/>
          </a:p>
          <a:p>
            <a:pPr indent="-228600" lvl="2" marL="1143000" rtl="0" algn="l">
              <a:spcBef>
                <a:spcPts val="280"/>
              </a:spcBef>
              <a:spcAft>
                <a:spcPts val="0"/>
              </a:spcAft>
              <a:buClr>
                <a:schemeClr val="dk1"/>
              </a:buClr>
              <a:buSzPts val="1400"/>
              <a:buChar char="•"/>
            </a:pPr>
            <a:r>
              <a:rPr lang="en-US" sz="1400"/>
              <a:t>Same primary drivers as A, but low elevation angle sites should consider local obstacles (terrain, buildings, etc)</a:t>
            </a:r>
            <a:endParaRPr/>
          </a:p>
          <a:p>
            <a:pPr indent="-228600" lvl="2" marL="1143000" rtl="0" algn="l">
              <a:spcBef>
                <a:spcPts val="280"/>
              </a:spcBef>
              <a:spcAft>
                <a:spcPts val="0"/>
              </a:spcAft>
              <a:buClr>
                <a:schemeClr val="dk1"/>
              </a:buClr>
              <a:buSzPts val="1400"/>
              <a:buChar char="•"/>
            </a:pPr>
            <a:r>
              <a:rPr lang="en-US" sz="1400"/>
              <a:t>During a portion of day, sites will be outside “official” coverage area from spacecraft</a:t>
            </a:r>
            <a:endParaRPr/>
          </a:p>
          <a:p>
            <a:pPr indent="-285750" lvl="1" marL="742950" rtl="0" algn="l">
              <a:spcBef>
                <a:spcPts val="360"/>
              </a:spcBef>
              <a:spcAft>
                <a:spcPts val="0"/>
              </a:spcAft>
              <a:buClr>
                <a:schemeClr val="dk1"/>
              </a:buClr>
              <a:buSzPts val="1800"/>
              <a:buChar char="–"/>
            </a:pPr>
            <a:r>
              <a:rPr lang="en-US" sz="1800"/>
              <a:t>C) Locations at Northern / Southern Edges of Coverage Area</a:t>
            </a:r>
            <a:endParaRPr/>
          </a:p>
          <a:p>
            <a:pPr indent="-228600" lvl="2" marL="1143000" rtl="0" algn="l">
              <a:spcBef>
                <a:spcPts val="280"/>
              </a:spcBef>
              <a:spcAft>
                <a:spcPts val="0"/>
              </a:spcAft>
              <a:buClr>
                <a:schemeClr val="dk1"/>
              </a:buClr>
              <a:buSzPts val="1400"/>
              <a:buChar char="•"/>
            </a:pPr>
            <a:r>
              <a:rPr lang="en-US" sz="1400"/>
              <a:t>Sites  near 5 deg elevation ( &lt; 5 deg not “officially” covered by GOES)</a:t>
            </a:r>
            <a:endParaRPr/>
          </a:p>
          <a:p>
            <a:pPr indent="-228600" lvl="3" marL="1600200" rtl="0" algn="l">
              <a:spcBef>
                <a:spcPts val="240"/>
              </a:spcBef>
              <a:spcAft>
                <a:spcPts val="0"/>
              </a:spcAft>
              <a:buClr>
                <a:schemeClr val="dk1"/>
              </a:buClr>
              <a:buSzPts val="1200"/>
              <a:buChar char="–"/>
            </a:pPr>
            <a:r>
              <a:rPr lang="en-US" sz="1200"/>
              <a:t>Represented by the lines at left</a:t>
            </a:r>
            <a:endParaRPr/>
          </a:p>
          <a:p>
            <a:pPr indent="-228600" lvl="2" marL="1143000" rtl="0" algn="l">
              <a:spcBef>
                <a:spcPts val="280"/>
              </a:spcBef>
              <a:spcAft>
                <a:spcPts val="0"/>
              </a:spcAft>
              <a:buClr>
                <a:schemeClr val="dk1"/>
              </a:buClr>
              <a:buSzPts val="1400"/>
              <a:buChar char="•"/>
            </a:pPr>
            <a:r>
              <a:rPr lang="en-US" sz="1400"/>
              <a:t>These sites will be outside of official coverage area for half of the day</a:t>
            </a:r>
            <a:endParaRPr/>
          </a:p>
          <a:p>
            <a:pPr indent="-228600" lvl="2" marL="1143000" rtl="0" algn="l">
              <a:spcBef>
                <a:spcPts val="280"/>
              </a:spcBef>
              <a:spcAft>
                <a:spcPts val="0"/>
              </a:spcAft>
              <a:buClr>
                <a:schemeClr val="dk1"/>
              </a:buClr>
              <a:buSzPts val="1400"/>
              <a:buChar char="•"/>
            </a:pPr>
            <a:r>
              <a:rPr lang="en-US" sz="1400"/>
              <a:t>Greatest risk of loss of coverage</a:t>
            </a:r>
            <a:endParaRPr/>
          </a:p>
          <a:p>
            <a:pPr indent="-171450" lvl="1" marL="742950" rtl="0" algn="l">
              <a:spcBef>
                <a:spcPts val="360"/>
              </a:spcBef>
              <a:spcAft>
                <a:spcPts val="0"/>
              </a:spcAft>
              <a:buClr>
                <a:schemeClr val="dk1"/>
              </a:buClr>
              <a:buSzPts val="1800"/>
              <a:buNone/>
            </a:pPr>
            <a:r>
              <a:t/>
            </a:r>
            <a:endParaRPr sz="1800"/>
          </a:p>
          <a:p>
            <a:pPr indent="-139700" lvl="2" marL="1143000" rtl="0" algn="l">
              <a:spcBef>
                <a:spcPts val="280"/>
              </a:spcBef>
              <a:spcAft>
                <a:spcPts val="0"/>
              </a:spcAft>
              <a:buClr>
                <a:schemeClr val="dk1"/>
              </a:buClr>
              <a:buSzPts val="1400"/>
              <a:buNone/>
            </a:pPr>
            <a:r>
              <a:t/>
            </a:r>
            <a:endParaRPr sz="1400"/>
          </a:p>
          <a:p>
            <a:pPr indent="-127000" lvl="3" marL="1600200" rtl="0" algn="l">
              <a:spcBef>
                <a:spcPts val="320"/>
              </a:spcBef>
              <a:spcAft>
                <a:spcPts val="0"/>
              </a:spcAft>
              <a:buClr>
                <a:schemeClr val="dk1"/>
              </a:buClr>
              <a:buSzPts val="1600"/>
              <a:buNone/>
            </a:pPr>
            <a:r>
              <a:t/>
            </a:r>
            <a:endParaRPr sz="1600"/>
          </a:p>
          <a:p>
            <a:pPr indent="-127000" lvl="3" marL="1600200" rtl="0" algn="l">
              <a:spcBef>
                <a:spcPts val="320"/>
              </a:spcBef>
              <a:spcAft>
                <a:spcPts val="0"/>
              </a:spcAft>
              <a:buClr>
                <a:schemeClr val="dk1"/>
              </a:buClr>
              <a:buSzPts val="1600"/>
              <a:buNone/>
            </a:pPr>
            <a:r>
              <a:t/>
            </a:r>
            <a:endParaRPr sz="1600"/>
          </a:p>
          <a:p>
            <a:pPr indent="-127000" lvl="3" marL="1600200" rtl="0" algn="l">
              <a:spcBef>
                <a:spcPts val="320"/>
              </a:spcBef>
              <a:spcAft>
                <a:spcPts val="0"/>
              </a:spcAft>
              <a:buClr>
                <a:schemeClr val="dk1"/>
              </a:buClr>
              <a:buSzPts val="1600"/>
              <a:buNone/>
            </a:pPr>
            <a:r>
              <a:t/>
            </a:r>
            <a:endParaRPr sz="1600"/>
          </a:p>
          <a:p>
            <a:pPr indent="-127000" lvl="3" marL="1600200" rtl="0" algn="l">
              <a:spcBef>
                <a:spcPts val="320"/>
              </a:spcBef>
              <a:spcAft>
                <a:spcPts val="0"/>
              </a:spcAft>
              <a:buClr>
                <a:schemeClr val="dk1"/>
              </a:buClr>
              <a:buSzPts val="1600"/>
              <a:buNone/>
            </a:pPr>
            <a:r>
              <a:t/>
            </a:r>
            <a:endParaRPr sz="1600"/>
          </a:p>
        </p:txBody>
      </p:sp>
      <p:sp>
        <p:nvSpPr>
          <p:cNvPr id="333" name="Google Shape;333;g2891fbe438f_1_61"/>
          <p:cNvSpPr txBox="1"/>
          <p:nvPr>
            <p:ph idx="12" type="sldNum"/>
          </p:nvPr>
        </p:nvSpPr>
        <p:spPr>
          <a:xfrm>
            <a:off x="9429328" y="6400805"/>
            <a:ext cx="2438400" cy="365100"/>
          </a:xfrm>
          <a:prstGeom prst="rect">
            <a:avLst/>
          </a:prstGeom>
          <a:noFill/>
          <a:ln>
            <a:noFill/>
          </a:ln>
        </p:spPr>
        <p:txBody>
          <a:bodyPr anchorCtr="0" anchor="ctr" bIns="4570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pic>
        <p:nvPicPr>
          <p:cNvPr id="334" name="Google Shape;334;g2891fbe438f_1_61"/>
          <p:cNvPicPr preferRelativeResize="0"/>
          <p:nvPr/>
        </p:nvPicPr>
        <p:blipFill rotWithShape="1">
          <a:blip r:embed="rId3">
            <a:alphaModFix/>
          </a:blip>
          <a:srcRect b="14563" l="18125" r="14493" t="12438"/>
          <a:stretch/>
        </p:blipFill>
        <p:spPr>
          <a:xfrm>
            <a:off x="7583055" y="2340120"/>
            <a:ext cx="4461165" cy="2290618"/>
          </a:xfrm>
          <a:prstGeom prst="rect">
            <a:avLst/>
          </a:prstGeom>
          <a:solidFill>
            <a:schemeClr val="lt1"/>
          </a:solidFill>
          <a:ln>
            <a:noFill/>
          </a:ln>
        </p:spPr>
      </p:pic>
      <p:pic>
        <p:nvPicPr>
          <p:cNvPr id="335" name="Google Shape;335;g2891fbe438f_1_61"/>
          <p:cNvPicPr preferRelativeResize="0"/>
          <p:nvPr/>
        </p:nvPicPr>
        <p:blipFill rotWithShape="1">
          <a:blip r:embed="rId4">
            <a:alphaModFix/>
          </a:blip>
          <a:srcRect b="15092" l="18553" r="14417" t="11711"/>
          <a:stretch/>
        </p:blipFill>
        <p:spPr>
          <a:xfrm>
            <a:off x="7583055" y="21794"/>
            <a:ext cx="4461162" cy="2309090"/>
          </a:xfrm>
          <a:prstGeom prst="rect">
            <a:avLst/>
          </a:prstGeom>
          <a:solidFill>
            <a:schemeClr val="lt1"/>
          </a:solidFill>
          <a:ln>
            <a:noFill/>
          </a:ln>
        </p:spPr>
      </p:pic>
      <p:pic>
        <p:nvPicPr>
          <p:cNvPr id="336" name="Google Shape;336;g2891fbe438f_1_61"/>
          <p:cNvPicPr preferRelativeResize="0"/>
          <p:nvPr/>
        </p:nvPicPr>
        <p:blipFill rotWithShape="1">
          <a:blip r:embed="rId5">
            <a:alphaModFix/>
          </a:blip>
          <a:srcRect b="14775" l="17879" r="15055" t="11347"/>
          <a:stretch/>
        </p:blipFill>
        <p:spPr>
          <a:xfrm>
            <a:off x="7583055" y="4590476"/>
            <a:ext cx="4387274" cy="2290618"/>
          </a:xfrm>
          <a:prstGeom prst="rect">
            <a:avLst/>
          </a:prstGeom>
          <a:solidFill>
            <a:schemeClr val="lt1"/>
          </a:solidFill>
          <a:ln>
            <a:noFill/>
          </a:ln>
        </p:spPr>
      </p:pic>
      <p:sp>
        <p:nvSpPr>
          <p:cNvPr id="337" name="Google Shape;337;g2891fbe438f_1_61"/>
          <p:cNvSpPr txBox="1"/>
          <p:nvPr/>
        </p:nvSpPr>
        <p:spPr>
          <a:xfrm>
            <a:off x="6954982" y="114154"/>
            <a:ext cx="1439700" cy="3693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+5 Deg North</a:t>
            </a:r>
            <a:endParaRPr/>
          </a:p>
        </p:txBody>
      </p:sp>
      <p:sp>
        <p:nvSpPr>
          <p:cNvPr id="338" name="Google Shape;338;g2891fbe438f_1_61"/>
          <p:cNvSpPr txBox="1"/>
          <p:nvPr/>
        </p:nvSpPr>
        <p:spPr>
          <a:xfrm>
            <a:off x="7256090" y="2472745"/>
            <a:ext cx="1138800" cy="3693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Equatorial</a:t>
            </a:r>
            <a:endParaRPr/>
          </a:p>
        </p:txBody>
      </p:sp>
      <p:sp>
        <p:nvSpPr>
          <p:cNvPr id="339" name="Google Shape;339;g2891fbe438f_1_61"/>
          <p:cNvSpPr txBox="1"/>
          <p:nvPr/>
        </p:nvSpPr>
        <p:spPr>
          <a:xfrm>
            <a:off x="7039035" y="4767981"/>
            <a:ext cx="1446300" cy="36930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- 5 Deg South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891fbe438f_1_73"/>
          <p:cNvSpPr txBox="1"/>
          <p:nvPr>
            <p:ph type="title"/>
          </p:nvPr>
        </p:nvSpPr>
        <p:spPr>
          <a:xfrm>
            <a:off x="2995218" y="114154"/>
            <a:ext cx="7395000" cy="822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000"/>
              <a:buFont typeface="Calibri"/>
              <a:buNone/>
            </a:pPr>
            <a:r>
              <a:rPr lang="en-US"/>
              <a:t>Initial Assessments</a:t>
            </a:r>
            <a:endParaRPr/>
          </a:p>
        </p:txBody>
      </p:sp>
      <p:sp>
        <p:nvSpPr>
          <p:cNvPr id="345" name="Google Shape;345;g2891fbe438f_1_73"/>
          <p:cNvSpPr txBox="1"/>
          <p:nvPr>
            <p:ph idx="12" type="sldNum"/>
          </p:nvPr>
        </p:nvSpPr>
        <p:spPr>
          <a:xfrm>
            <a:off x="9429328" y="6400805"/>
            <a:ext cx="2438400" cy="365100"/>
          </a:xfrm>
          <a:prstGeom prst="rect">
            <a:avLst/>
          </a:prstGeom>
          <a:noFill/>
          <a:ln>
            <a:noFill/>
          </a:ln>
        </p:spPr>
        <p:txBody>
          <a:bodyPr anchorCtr="0" anchor="ctr" bIns="4570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346" name="Google Shape;346;g2891fbe438f_1_73"/>
          <p:cNvGraphicFramePr/>
          <p:nvPr/>
        </p:nvGraphicFramePr>
        <p:xfrm>
          <a:off x="258617" y="1078090"/>
          <a:ext cx="3000000" cy="3000000"/>
        </p:xfrm>
        <a:graphic>
          <a:graphicData uri="http://schemas.openxmlformats.org/drawingml/2006/table">
            <a:tbl>
              <a:tblPr bandRow="1" firstRow="1">
                <a:noFill/>
                <a:tableStyleId>{F39562A6-B25D-4A7B-BE78-E74AF5DB392F}</a:tableStyleId>
              </a:tblPr>
              <a:tblGrid>
                <a:gridCol w="3639125"/>
                <a:gridCol w="8155700"/>
              </a:tblGrid>
              <a:tr h="370850">
                <a:tc>
                  <a:txBody>
                    <a:bodyPr/>
                    <a:lstStyle/>
                    <a:p>
                      <a:pPr indent="0" lvl="0" marL="0" marR="0" rtl="0" algn="l">
                        <a:spcBef>
                          <a:spcPts val="0"/>
                        </a:spcBef>
                        <a:spcAft>
                          <a:spcPts val="0"/>
                        </a:spcAft>
                        <a:buNone/>
                      </a:pPr>
                      <a:r>
                        <a:rPr lang="en-US" sz="1800" u="none" cap="none" strike="noStrike"/>
                        <a:t>Auxilliary Comms Service</a:t>
                      </a:r>
                      <a:endParaRPr/>
                    </a:p>
                  </a:txBody>
                  <a:tcPr marT="45725" marB="45725" marR="91450" marL="91450"/>
                </a:tc>
                <a:tc>
                  <a:txBody>
                    <a:bodyPr/>
                    <a:lstStyle/>
                    <a:p>
                      <a:pPr indent="0" lvl="0" marL="0" marR="0" rtl="0" algn="l">
                        <a:spcBef>
                          <a:spcPts val="0"/>
                        </a:spcBef>
                        <a:spcAft>
                          <a:spcPts val="0"/>
                        </a:spcAft>
                        <a:buNone/>
                      </a:pPr>
                      <a:r>
                        <a:rPr lang="en-US" sz="1800"/>
                        <a:t>Coordination Notes</a:t>
                      </a:r>
                      <a:endParaRPr/>
                    </a:p>
                  </a:txBody>
                  <a:tcPr marT="45725" marB="45725" marR="91450" marL="91450"/>
                </a:tc>
              </a:tr>
              <a:tr h="370850">
                <a:tc>
                  <a:txBody>
                    <a:bodyPr/>
                    <a:lstStyle/>
                    <a:p>
                      <a:pPr indent="0" lvl="0" marL="0" marR="0" rtl="0" algn="l">
                        <a:spcBef>
                          <a:spcPts val="0"/>
                        </a:spcBef>
                        <a:spcAft>
                          <a:spcPts val="0"/>
                        </a:spcAft>
                        <a:buNone/>
                      </a:pPr>
                      <a:r>
                        <a:rPr lang="en-US" sz="1800"/>
                        <a:t>DCS: DCPR Uplink</a:t>
                      </a:r>
                      <a:endParaRPr/>
                    </a:p>
                  </a:txBody>
                  <a:tcPr marT="45725" marB="45725" marR="91450" marL="91450"/>
                </a:tc>
                <a:tc>
                  <a:txBody>
                    <a:bodyPr/>
                    <a:lstStyle/>
                    <a:p>
                      <a:pPr indent="0" lvl="0" marL="0" marR="0" rtl="0" algn="l">
                        <a:spcBef>
                          <a:spcPts val="0"/>
                        </a:spcBef>
                        <a:spcAft>
                          <a:spcPts val="0"/>
                        </a:spcAft>
                        <a:buNone/>
                      </a:pPr>
                      <a:r>
                        <a:rPr lang="en-US" sz="1400"/>
                        <a:t>Primary concern are for sites at edge of current coverage, Cat B/C locations; However, know of DCPs outside of “official” coverage area that currently close link. While those may be impacted, lowers risk for “officially” covered sites. </a:t>
                      </a:r>
                      <a:endParaRPr/>
                    </a:p>
                  </a:txBody>
                  <a:tcPr marT="45725" marB="45725" marR="91450" marL="91450"/>
                </a:tc>
              </a:tr>
              <a:tr h="370850">
                <a:tc>
                  <a:txBody>
                    <a:bodyPr/>
                    <a:lstStyle/>
                    <a:p>
                      <a:pPr indent="0" lvl="0" marL="0" marR="0" rtl="0" algn="l">
                        <a:spcBef>
                          <a:spcPts val="0"/>
                        </a:spcBef>
                        <a:spcAft>
                          <a:spcPts val="0"/>
                        </a:spcAft>
                        <a:buNone/>
                      </a:pPr>
                      <a:r>
                        <a:rPr lang="en-US" sz="1800"/>
                        <a:t>DCS: DCPR Downlink - DRGS</a:t>
                      </a:r>
                      <a:endParaRPr/>
                    </a:p>
                  </a:txBody>
                  <a:tcPr marT="45725" marB="45725" marR="91450" marL="91450"/>
                </a:tc>
                <a:tc>
                  <a:txBody>
                    <a:bodyPr/>
                    <a:lstStyle/>
                    <a:p>
                      <a:pPr indent="0" lvl="0" marL="0" marR="0" rtl="0" algn="l">
                        <a:spcBef>
                          <a:spcPts val="0"/>
                        </a:spcBef>
                        <a:spcAft>
                          <a:spcPts val="0"/>
                        </a:spcAft>
                        <a:buClr>
                          <a:schemeClr val="dk1"/>
                        </a:buClr>
                        <a:buSzPts val="1400"/>
                        <a:buFont typeface="Calibri"/>
                        <a:buNone/>
                      </a:pPr>
                      <a:r>
                        <a:rPr lang="en-US" sz="1400"/>
                        <a:t>Majority of DRGS likely well within coverage area. Receive antennas likely have sufficient margin to make up for GOES drift, but user coordination needed. Larger aperture receive antennas have higher risk of link impact if tracking not available. </a:t>
                      </a:r>
                      <a:endParaRPr/>
                    </a:p>
                  </a:txBody>
                  <a:tcPr marT="45725" marB="45725" marR="91450" marL="91450"/>
                </a:tc>
              </a:tr>
              <a:tr h="370850">
                <a:tc>
                  <a:txBody>
                    <a:bodyPr/>
                    <a:lstStyle/>
                    <a:p>
                      <a:pPr indent="0" lvl="0" marL="0" marR="0" rtl="0" algn="l">
                        <a:spcBef>
                          <a:spcPts val="0"/>
                        </a:spcBef>
                        <a:spcAft>
                          <a:spcPts val="0"/>
                        </a:spcAft>
                        <a:buNone/>
                      </a:pPr>
                      <a:r>
                        <a:rPr lang="en-US" sz="1800"/>
                        <a:t>DCS: DCPC</a:t>
                      </a:r>
                      <a:endParaRPr/>
                    </a:p>
                  </a:txBody>
                  <a:tcPr marT="45725" marB="45725" marR="91450" marL="91450"/>
                </a:tc>
                <a:tc>
                  <a:txBody>
                    <a:bodyPr/>
                    <a:lstStyle/>
                    <a:p>
                      <a:pPr indent="0" lvl="0" marL="0" marR="0" rtl="0" algn="l">
                        <a:spcBef>
                          <a:spcPts val="0"/>
                        </a:spcBef>
                        <a:spcAft>
                          <a:spcPts val="0"/>
                        </a:spcAft>
                        <a:buNone/>
                      </a:pPr>
                      <a:r>
                        <a:rPr lang="en-US" sz="1400"/>
                        <a:t>Not currently operational, but link budgets show significant margins which can be leveraged for low elevation angle sites. </a:t>
                      </a:r>
                      <a:endParaRPr/>
                    </a:p>
                  </a:txBody>
                  <a:tcPr marT="45725" marB="45725" marR="91450" marL="91450"/>
                </a:tc>
              </a:tr>
              <a:tr h="370850">
                <a:tc>
                  <a:txBody>
                    <a:bodyPr/>
                    <a:lstStyle/>
                    <a:p>
                      <a:pPr indent="0" lvl="0" marL="0" marR="0" rtl="0" algn="l">
                        <a:spcBef>
                          <a:spcPts val="0"/>
                        </a:spcBef>
                        <a:spcAft>
                          <a:spcPts val="0"/>
                        </a:spcAft>
                        <a:buNone/>
                      </a:pPr>
                      <a:r>
                        <a:rPr lang="en-US" sz="1800"/>
                        <a:t>GRB: Downlink / Direct Readout</a:t>
                      </a:r>
                      <a:endParaRPr/>
                    </a:p>
                  </a:txBody>
                  <a:tcPr marT="45725" marB="45725" marR="91450" marL="91450"/>
                </a:tc>
                <a:tc>
                  <a:txBody>
                    <a:bodyPr/>
                    <a:lstStyle/>
                    <a:p>
                      <a:pPr indent="0" lvl="0" marL="0" marR="0" rtl="0" algn="l">
                        <a:spcBef>
                          <a:spcPts val="0"/>
                        </a:spcBef>
                        <a:spcAft>
                          <a:spcPts val="0"/>
                        </a:spcAft>
                        <a:buNone/>
                      </a:pPr>
                      <a:r>
                        <a:rPr lang="en-US" sz="1400"/>
                        <a:t>Currently engaging with major GRB users; Initial feedback is that many major GRB players have antennas with tracking capability. For those without, will continue coordination and support link assessments. By 2030s, expect GRB data to be available by IP (NCCF) as an alternative. </a:t>
                      </a:r>
                      <a:endParaRPr/>
                    </a:p>
                  </a:txBody>
                  <a:tcPr marT="45725" marB="45725" marR="91450" marL="91450"/>
                </a:tc>
              </a:tr>
              <a:tr h="370850">
                <a:tc>
                  <a:txBody>
                    <a:bodyPr/>
                    <a:lstStyle/>
                    <a:p>
                      <a:pPr indent="0" lvl="0" marL="0" marR="0" rtl="0" algn="l">
                        <a:spcBef>
                          <a:spcPts val="0"/>
                        </a:spcBef>
                        <a:spcAft>
                          <a:spcPts val="0"/>
                        </a:spcAft>
                        <a:buNone/>
                      </a:pPr>
                      <a:r>
                        <a:rPr lang="en-US" sz="1800"/>
                        <a:t>HRIT/EMWIN: Downlink </a:t>
                      </a:r>
                      <a:endParaRPr/>
                    </a:p>
                  </a:txBody>
                  <a:tcPr marT="45725" marB="45725" marR="91450" marL="91450"/>
                </a:tc>
                <a:tc>
                  <a:txBody>
                    <a:bodyPr/>
                    <a:lstStyle/>
                    <a:p>
                      <a:pPr indent="0" lvl="0" marL="0" marR="0" rtl="0" algn="l">
                        <a:spcBef>
                          <a:spcPts val="0"/>
                        </a:spcBef>
                        <a:spcAft>
                          <a:spcPts val="0"/>
                        </a:spcAft>
                        <a:buNone/>
                      </a:pPr>
                      <a:r>
                        <a:rPr lang="en-US" sz="1400"/>
                        <a:t>Researching HRIT/EMWIN receivers – initial feedback from one major manufacturer indicated up to 5 degrees of off-pointing resulted in no significant packet loss. Low-cost receivers could be at greater risk, especially in Category B/C locations.  Continuing user coordination.</a:t>
                      </a:r>
                      <a:endParaRPr/>
                    </a:p>
                  </a:txBody>
                  <a:tcPr marT="45725" marB="45725" marR="91450" marL="91450"/>
                </a:tc>
              </a:tr>
            </a:tbl>
          </a:graphicData>
        </a:graphic>
      </p:graphicFrame>
      <p:sp>
        <p:nvSpPr>
          <p:cNvPr id="347" name="Google Shape;347;g2891fbe438f_1_73"/>
          <p:cNvSpPr txBox="1"/>
          <p:nvPr/>
        </p:nvSpPr>
        <p:spPr>
          <a:xfrm>
            <a:off x="1449925" y="5324800"/>
            <a:ext cx="8940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SARSAT not included as timeframe for inclination drift is well beyond initial MEOSAR IOC date</a:t>
            </a:r>
            <a:endParaRPr sz="24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76b493f746_0_242"/>
          <p:cNvSpPr txBox="1"/>
          <p:nvPr>
            <p:ph idx="1" type="body"/>
          </p:nvPr>
        </p:nvSpPr>
        <p:spPr>
          <a:xfrm>
            <a:off x="390200" y="990233"/>
            <a:ext cx="11411700" cy="4133100"/>
          </a:xfrm>
          <a:prstGeom prst="rect">
            <a:avLst/>
          </a:prstGeom>
          <a:noFill/>
          <a:ln>
            <a:noFill/>
          </a:ln>
        </p:spPr>
        <p:txBody>
          <a:bodyPr anchorCtr="0" anchor="t" bIns="45700" lIns="91425" spcFirstLastPara="1" rIns="91425" wrap="square" tIns="45700">
            <a:noAutofit/>
          </a:bodyPr>
          <a:lstStyle/>
          <a:p>
            <a:pPr indent="-361950" lvl="0" marL="457200" rtl="0" algn="l">
              <a:lnSpc>
                <a:spcPct val="90000"/>
              </a:lnSpc>
              <a:spcBef>
                <a:spcPts val="1100"/>
              </a:spcBef>
              <a:spcAft>
                <a:spcPts val="0"/>
              </a:spcAft>
              <a:buClr>
                <a:schemeClr val="lt1"/>
              </a:buClr>
              <a:buSzPts val="2300"/>
              <a:buFont typeface="Calibri"/>
              <a:buChar char="•"/>
            </a:pPr>
            <a:r>
              <a:rPr lang="en-US" sz="2400">
                <a:solidFill>
                  <a:schemeClr val="lt1"/>
                </a:solidFill>
              </a:rPr>
              <a:t>NOAA will continue to provide User Facing Communications “Over the Air” using Commercial Broadcast Services</a:t>
            </a:r>
            <a:endParaRPr sz="2400">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These services will be free to use -  with low cost user provided receivers</a:t>
            </a:r>
            <a:endParaRPr>
              <a:solidFill>
                <a:schemeClr val="lt1"/>
              </a:solidFill>
            </a:endParaRPr>
          </a:p>
          <a:p>
            <a:pPr indent="-355600" lvl="2" marL="1371600" rtl="0" algn="l">
              <a:lnSpc>
                <a:spcPct val="90000"/>
              </a:lnSpc>
              <a:spcBef>
                <a:spcPts val="1100"/>
              </a:spcBef>
              <a:spcAft>
                <a:spcPts val="0"/>
              </a:spcAft>
              <a:buClr>
                <a:schemeClr val="lt1"/>
              </a:buClr>
              <a:buSzPts val="2000"/>
              <a:buChar char="•"/>
            </a:pPr>
            <a:r>
              <a:rPr lang="en-US">
                <a:solidFill>
                  <a:schemeClr val="lt1"/>
                </a:solidFill>
              </a:rPr>
              <a:t>Due to changes in band, users will need to update hardware for GeoXO (NET 2032)</a:t>
            </a:r>
            <a:endParaRPr>
              <a:solidFill>
                <a:schemeClr val="lt1"/>
              </a:solidFill>
            </a:endParaRPr>
          </a:p>
          <a:p>
            <a:pPr indent="-355600" lvl="2" marL="1371600" rtl="0" algn="l">
              <a:lnSpc>
                <a:spcPct val="90000"/>
              </a:lnSpc>
              <a:spcBef>
                <a:spcPts val="1100"/>
              </a:spcBef>
              <a:spcAft>
                <a:spcPts val="0"/>
              </a:spcAft>
              <a:buClr>
                <a:schemeClr val="lt1"/>
              </a:buClr>
              <a:buSzPts val="2000"/>
              <a:buChar char="•"/>
            </a:pPr>
            <a:r>
              <a:rPr lang="en-US">
                <a:solidFill>
                  <a:schemeClr val="lt1"/>
                </a:solidFill>
              </a:rPr>
              <a:t>NOAA is evaluating ways to reduce h/w cost for continued use of GOES-R broadcasts</a:t>
            </a:r>
            <a:endParaRPr>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GeoXO High Rate: GXI (Imager) L1b &amp; LMX (Lightning) Data</a:t>
            </a:r>
            <a:endParaRPr>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GeoXO Medium Rate/Low: L2+ Products, Emergency Warnings, DCS</a:t>
            </a:r>
            <a:endParaRPr>
              <a:solidFill>
                <a:schemeClr val="lt1"/>
              </a:solidFill>
            </a:endParaRPr>
          </a:p>
          <a:p>
            <a:pPr indent="-381000" lvl="1" marL="914400" rtl="0" algn="l">
              <a:lnSpc>
                <a:spcPct val="90000"/>
              </a:lnSpc>
              <a:spcBef>
                <a:spcPts val="1100"/>
              </a:spcBef>
              <a:spcAft>
                <a:spcPts val="0"/>
              </a:spcAft>
              <a:buClr>
                <a:schemeClr val="lt1"/>
              </a:buClr>
              <a:buSzPts val="2400"/>
              <a:buChar char="‒"/>
            </a:pPr>
            <a:r>
              <a:rPr lang="en-US">
                <a:solidFill>
                  <a:schemeClr val="lt1"/>
                </a:solidFill>
              </a:rPr>
              <a:t>Interested in user feedback on services, products, and architecture	</a:t>
            </a:r>
            <a:endParaRPr sz="2600">
              <a:solidFill>
                <a:schemeClr val="lt1"/>
              </a:solidFill>
            </a:endParaRPr>
          </a:p>
          <a:p>
            <a:pPr indent="-393700" lvl="0" marL="457200" rtl="0" algn="l">
              <a:lnSpc>
                <a:spcPct val="90000"/>
              </a:lnSpc>
              <a:spcBef>
                <a:spcPts val="1100"/>
              </a:spcBef>
              <a:spcAft>
                <a:spcPts val="0"/>
              </a:spcAft>
              <a:buClr>
                <a:schemeClr val="lt1"/>
              </a:buClr>
              <a:buSzPts val="2600"/>
              <a:buFont typeface="Calibri"/>
              <a:buChar char="•"/>
            </a:pPr>
            <a:r>
              <a:rPr lang="en-US" sz="2600">
                <a:solidFill>
                  <a:schemeClr val="lt1"/>
                </a:solidFill>
              </a:rPr>
              <a:t>GeoXO will host the Data Collection System (Receive &amp; Command)</a:t>
            </a:r>
            <a:endParaRPr sz="2600">
              <a:solidFill>
                <a:schemeClr val="lt1"/>
              </a:solidFill>
            </a:endParaRPr>
          </a:p>
          <a:p>
            <a:pPr indent="-368300" lvl="1" marL="914400" rtl="0" algn="l">
              <a:lnSpc>
                <a:spcPct val="90000"/>
              </a:lnSpc>
              <a:spcBef>
                <a:spcPts val="1100"/>
              </a:spcBef>
              <a:spcAft>
                <a:spcPts val="0"/>
              </a:spcAft>
              <a:buClr>
                <a:schemeClr val="lt1"/>
              </a:buClr>
              <a:buSzPts val="2200"/>
              <a:buChar char="‒"/>
            </a:pPr>
            <a:r>
              <a:rPr lang="en-US" sz="2200">
                <a:solidFill>
                  <a:schemeClr val="lt1"/>
                </a:solidFill>
              </a:rPr>
              <a:t>Provides a real-time link for in-situ environmental data with no service cost to users</a:t>
            </a:r>
            <a:endParaRPr sz="2200">
              <a:solidFill>
                <a:schemeClr val="lt1"/>
              </a:solidFill>
            </a:endParaRPr>
          </a:p>
          <a:p>
            <a:pPr indent="-368300" lvl="1" marL="914400" rtl="0" algn="l">
              <a:lnSpc>
                <a:spcPct val="90000"/>
              </a:lnSpc>
              <a:spcBef>
                <a:spcPts val="1100"/>
              </a:spcBef>
              <a:spcAft>
                <a:spcPts val="0"/>
              </a:spcAft>
              <a:buClr>
                <a:schemeClr val="lt1"/>
              </a:buClr>
              <a:buSzPts val="2200"/>
              <a:buChar char="‒"/>
            </a:pPr>
            <a:r>
              <a:rPr lang="en-US" sz="2200">
                <a:solidFill>
                  <a:schemeClr val="lt1"/>
                </a:solidFill>
              </a:rPr>
              <a:t>New users &amp; applications welcome! </a:t>
            </a:r>
            <a:endParaRPr sz="2200">
              <a:solidFill>
                <a:schemeClr val="lt1"/>
              </a:solidFill>
            </a:endParaRPr>
          </a:p>
          <a:p>
            <a:pPr indent="0" lvl="0" marL="0" rtl="0" algn="l">
              <a:lnSpc>
                <a:spcPct val="90000"/>
              </a:lnSpc>
              <a:spcBef>
                <a:spcPts val="0"/>
              </a:spcBef>
              <a:spcAft>
                <a:spcPts val="0"/>
              </a:spcAft>
              <a:buSzPts val="2800"/>
              <a:buNone/>
            </a:pPr>
            <a:r>
              <a:t/>
            </a:r>
            <a:endParaRPr sz="2400">
              <a:solidFill>
                <a:schemeClr val="lt1"/>
              </a:solidFill>
            </a:endParaRPr>
          </a:p>
        </p:txBody>
      </p:sp>
      <p:sp>
        <p:nvSpPr>
          <p:cNvPr id="353" name="Google Shape;353;g276b493f746_0_242"/>
          <p:cNvSpPr txBox="1"/>
          <p:nvPr/>
        </p:nvSpPr>
        <p:spPr>
          <a:xfrm>
            <a:off x="684800" y="337067"/>
            <a:ext cx="108225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3900" u="none" cap="none" strike="noStrike">
                <a:solidFill>
                  <a:schemeClr val="lt1"/>
                </a:solidFill>
                <a:latin typeface="Calibri"/>
                <a:ea typeface="Calibri"/>
                <a:cs typeface="Calibri"/>
                <a:sym typeface="Calibri"/>
              </a:rPr>
              <a:t>User Facing Comms - Summary</a:t>
            </a:r>
            <a:endParaRPr b="1" i="0" sz="39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fdb0bfc494_0_0"/>
          <p:cNvSpPr txBox="1"/>
          <p:nvPr/>
        </p:nvSpPr>
        <p:spPr>
          <a:xfrm>
            <a:off x="0" y="388268"/>
            <a:ext cx="12192000" cy="73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GOES-R Development Ends, GeoXO Begins</a:t>
            </a:r>
            <a:endParaRPr b="1" i="0" sz="3600" u="none" cap="none" strike="noStrike">
              <a:solidFill>
                <a:schemeClr val="lt1"/>
              </a:solidFill>
              <a:latin typeface="Calibri"/>
              <a:ea typeface="Calibri"/>
              <a:cs typeface="Calibri"/>
              <a:sym typeface="Calibri"/>
            </a:endParaRPr>
          </a:p>
        </p:txBody>
      </p:sp>
      <p:sp>
        <p:nvSpPr>
          <p:cNvPr id="103" name="Google Shape;103;g2fdb0bfc494_0_0"/>
          <p:cNvSpPr txBox="1"/>
          <p:nvPr/>
        </p:nvSpPr>
        <p:spPr>
          <a:xfrm>
            <a:off x="6558324" y="1019495"/>
            <a:ext cx="5394900" cy="1939500"/>
          </a:xfrm>
          <a:prstGeom prst="rect">
            <a:avLst/>
          </a:prstGeom>
          <a:noFill/>
          <a:ln>
            <a:noFill/>
          </a:ln>
        </p:spPr>
        <p:txBody>
          <a:bodyPr anchorCtr="0" anchor="t" bIns="45700" lIns="91425" spcFirstLastPara="1" rIns="91425" wrap="square" tIns="45700">
            <a:spAutoFit/>
          </a:bodyPr>
          <a:lstStyle/>
          <a:p>
            <a:pPr indent="-227011" lvl="0" marL="227011"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To provide continuity after GOES-R, in 2020, NOAA began planning its next-gen system by surveying user needs and defining requirements</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In 2022, the new GeoXO program was approved for implementation by the Dept of Commerce</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lt1"/>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04" name="Google Shape;104;g2fdb0bfc494_0_0"/>
          <p:cNvSpPr txBox="1"/>
          <p:nvPr/>
        </p:nvSpPr>
        <p:spPr>
          <a:xfrm>
            <a:off x="704240" y="1052297"/>
            <a:ext cx="5821200" cy="1323600"/>
          </a:xfrm>
          <a:prstGeom prst="rect">
            <a:avLst/>
          </a:prstGeom>
          <a:noFill/>
          <a:ln>
            <a:noFill/>
          </a:ln>
        </p:spPr>
        <p:txBody>
          <a:bodyPr anchorCtr="0" anchor="t" bIns="45700" lIns="91425" spcFirstLastPara="1" rIns="91425" wrap="square" tIns="45700">
            <a:spAutoFit/>
          </a:bodyPr>
          <a:lstStyle/>
          <a:p>
            <a:pPr indent="-227011" lvl="0" marL="227011"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The last GOES-R satellite, GOES-U (now GOES-19), launched in 2024</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While GOES-R satellites will operate into the 2030s,  replenishment is needed in 2032 for continuity</a:t>
            </a:r>
            <a:endParaRPr b="0" i="0" sz="1400" u="none" cap="none" strike="noStrike">
              <a:solidFill>
                <a:srgbClr val="000000"/>
              </a:solidFill>
              <a:latin typeface="Arial"/>
              <a:ea typeface="Arial"/>
              <a:cs typeface="Arial"/>
              <a:sym typeface="Arial"/>
            </a:endParaRPr>
          </a:p>
        </p:txBody>
      </p:sp>
      <p:pic>
        <p:nvPicPr>
          <p:cNvPr id="105" name="Google Shape;105;g2fdb0bfc494_0_0"/>
          <p:cNvPicPr preferRelativeResize="0"/>
          <p:nvPr/>
        </p:nvPicPr>
        <p:blipFill rotWithShape="1">
          <a:blip r:embed="rId3">
            <a:alphaModFix/>
          </a:blip>
          <a:srcRect b="9258" l="21633" r="41076" t="20284"/>
          <a:stretch/>
        </p:blipFill>
        <p:spPr>
          <a:xfrm>
            <a:off x="8624193" y="2968519"/>
            <a:ext cx="2839613" cy="3353559"/>
          </a:xfrm>
          <a:prstGeom prst="rect">
            <a:avLst/>
          </a:prstGeom>
          <a:noFill/>
          <a:ln>
            <a:noFill/>
          </a:ln>
        </p:spPr>
      </p:pic>
      <p:sp>
        <p:nvSpPr>
          <p:cNvPr id="106" name="Google Shape;106;g2fdb0bfc494_0_0"/>
          <p:cNvSpPr txBox="1"/>
          <p:nvPr/>
        </p:nvSpPr>
        <p:spPr>
          <a:xfrm>
            <a:off x="6686978" y="3619437"/>
            <a:ext cx="212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FF00"/>
                </a:solidFill>
                <a:latin typeface="Calibri"/>
                <a:ea typeface="Calibri"/>
                <a:cs typeface="Calibri"/>
                <a:sym typeface="Calibri"/>
              </a:rPr>
              <a:t>2022 DOC Decision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FF00"/>
                </a:solidFill>
                <a:latin typeface="Calibri"/>
                <a:ea typeface="Calibri"/>
                <a:cs typeface="Calibri"/>
                <a:sym typeface="Calibri"/>
              </a:rPr>
              <a:t>Memo baselining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FF00"/>
                </a:solidFill>
                <a:latin typeface="Calibri"/>
                <a:ea typeface="Calibri"/>
                <a:cs typeface="Calibri"/>
                <a:sym typeface="Calibri"/>
              </a:rPr>
              <a:t>GeoXO and approving  implementation</a:t>
            </a:r>
            <a:endParaRPr b="0" i="0" sz="1400" u="none" cap="none" strike="noStrike">
              <a:solidFill>
                <a:srgbClr val="000000"/>
              </a:solidFill>
              <a:latin typeface="Arial"/>
              <a:ea typeface="Arial"/>
              <a:cs typeface="Arial"/>
              <a:sym typeface="Arial"/>
            </a:endParaRPr>
          </a:p>
        </p:txBody>
      </p:sp>
      <p:sp>
        <p:nvSpPr>
          <p:cNvPr id="107" name="Google Shape;107;g2fdb0bfc494_0_0"/>
          <p:cNvSpPr txBox="1"/>
          <p:nvPr/>
        </p:nvSpPr>
        <p:spPr>
          <a:xfrm>
            <a:off x="2007154" y="6014301"/>
            <a:ext cx="3186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US" sz="1400" u="none" cap="none" strike="noStrike">
                <a:solidFill>
                  <a:srgbClr val="00FF00"/>
                </a:solidFill>
                <a:latin typeface="Calibri"/>
                <a:ea typeface="Calibri"/>
                <a:cs typeface="Calibri"/>
                <a:sym typeface="Calibri"/>
              </a:rPr>
              <a:t>GOES-U was launched on June 25, 2024!</a:t>
            </a:r>
            <a:endParaRPr b="0" i="0" sz="1400" u="none" cap="none" strike="noStrike">
              <a:solidFill>
                <a:srgbClr val="000000"/>
              </a:solidFill>
              <a:latin typeface="Arial"/>
              <a:ea typeface="Arial"/>
              <a:cs typeface="Arial"/>
              <a:sym typeface="Arial"/>
            </a:endParaRPr>
          </a:p>
        </p:txBody>
      </p:sp>
      <p:cxnSp>
        <p:nvCxnSpPr>
          <p:cNvPr id="108" name="Google Shape;108;g2fdb0bfc494_0_0"/>
          <p:cNvCxnSpPr>
            <a:stCxn id="106" idx="2"/>
          </p:cNvCxnSpPr>
          <p:nvPr/>
        </p:nvCxnSpPr>
        <p:spPr>
          <a:xfrm flipH="1" rot="-5400000">
            <a:off x="7981628" y="4342587"/>
            <a:ext cx="411300" cy="873600"/>
          </a:xfrm>
          <a:prstGeom prst="curvedConnector2">
            <a:avLst/>
          </a:prstGeom>
          <a:noFill/>
          <a:ln cap="flat" cmpd="sng" w="9525">
            <a:solidFill>
              <a:srgbClr val="00FF00"/>
            </a:solidFill>
            <a:prstDash val="solid"/>
            <a:round/>
            <a:headEnd len="sm" w="sm" type="none"/>
            <a:tailEnd len="med" w="med" type="triangle"/>
          </a:ln>
        </p:spPr>
      </p:cxnSp>
      <p:pic>
        <p:nvPicPr>
          <p:cNvPr id="109" name="Google Shape;109;g2fdb0bfc494_0_0"/>
          <p:cNvPicPr preferRelativeResize="0"/>
          <p:nvPr/>
        </p:nvPicPr>
        <p:blipFill rotWithShape="1">
          <a:blip r:embed="rId4">
            <a:alphaModFix/>
          </a:blip>
          <a:srcRect b="0" l="0" r="0" t="0"/>
          <a:stretch/>
        </p:blipFill>
        <p:spPr>
          <a:xfrm>
            <a:off x="908186" y="2389748"/>
            <a:ext cx="5580629" cy="3502509"/>
          </a:xfrm>
          <a:prstGeom prst="rect">
            <a:avLst/>
          </a:prstGeom>
          <a:noFill/>
          <a:ln>
            <a:noFill/>
          </a:ln>
        </p:spPr>
      </p:pic>
      <p:pic>
        <p:nvPicPr>
          <p:cNvPr id="110" name="Google Shape;110;g2fdb0bfc494_0_0"/>
          <p:cNvPicPr preferRelativeResize="0"/>
          <p:nvPr/>
        </p:nvPicPr>
        <p:blipFill rotWithShape="1">
          <a:blip r:embed="rId5">
            <a:alphaModFix/>
          </a:blip>
          <a:srcRect b="27412" l="14156" r="59128" t="24692"/>
          <a:stretch/>
        </p:blipFill>
        <p:spPr>
          <a:xfrm>
            <a:off x="5916508" y="5104993"/>
            <a:ext cx="1283700" cy="12945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2fdb0bfc494_0_156"/>
          <p:cNvSpPr/>
          <p:nvPr/>
        </p:nvSpPr>
        <p:spPr>
          <a:xfrm>
            <a:off x="2977347" y="3190239"/>
            <a:ext cx="63900" cy="678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6" name="Google Shape;116;g2fdb0bfc494_0_156"/>
          <p:cNvSpPr/>
          <p:nvPr/>
        </p:nvSpPr>
        <p:spPr>
          <a:xfrm>
            <a:off x="5919232" y="3156371"/>
            <a:ext cx="63900" cy="678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7" name="Google Shape;117;g2fdb0bfc494_0_156"/>
          <p:cNvSpPr/>
          <p:nvPr/>
        </p:nvSpPr>
        <p:spPr>
          <a:xfrm>
            <a:off x="9114640" y="3163145"/>
            <a:ext cx="63900" cy="678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8" name="Google Shape;118;g2fdb0bfc494_0_156"/>
          <p:cNvSpPr/>
          <p:nvPr/>
        </p:nvSpPr>
        <p:spPr>
          <a:xfrm flipH="1" rot="10800000">
            <a:off x="4028672" y="795695"/>
            <a:ext cx="4134600" cy="2772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119" name="Google Shape;119;g2fdb0bfc494_0_15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https://goessp.ndc.nasa.gov/flight/Lists/Flight%20Project%20NewsEvents/Attachments/66/image002.png" id="120" name="Google Shape;120;g2fdb0bfc494_0_156"/>
          <p:cNvPicPr preferRelativeResize="0"/>
          <p:nvPr/>
        </p:nvPicPr>
        <p:blipFill rotWithShape="1">
          <a:blip r:embed="rId4">
            <a:alphaModFix/>
          </a:blip>
          <a:srcRect b="0" l="0" r="0" t="0"/>
          <a:stretch/>
        </p:blipFill>
        <p:spPr>
          <a:xfrm>
            <a:off x="10386416" y="4157756"/>
            <a:ext cx="1678027" cy="906613"/>
          </a:xfrm>
          <a:prstGeom prst="rect">
            <a:avLst/>
          </a:prstGeom>
          <a:noFill/>
          <a:ln cap="flat" cmpd="sng" w="9525">
            <a:solidFill>
              <a:srgbClr val="CCFF33"/>
            </a:solidFill>
            <a:prstDash val="solid"/>
            <a:round/>
            <a:headEnd len="sm" w="sm" type="none"/>
            <a:tailEnd len="sm" w="sm" type="none"/>
          </a:ln>
        </p:spPr>
      </p:pic>
      <p:sp>
        <p:nvSpPr>
          <p:cNvPr id="121" name="Google Shape;121;g2fdb0bfc494_0_156"/>
          <p:cNvSpPr txBox="1"/>
          <p:nvPr/>
        </p:nvSpPr>
        <p:spPr>
          <a:xfrm>
            <a:off x="10312128" y="5032285"/>
            <a:ext cx="19056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Calibri"/>
                <a:ea typeface="Calibri"/>
                <a:cs typeface="Calibri"/>
                <a:sym typeface="Calibri"/>
              </a:rPr>
              <a:t>NOAA Satellite Operations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Calibri"/>
                <a:ea typeface="Calibri"/>
                <a:cs typeface="Calibri"/>
                <a:sym typeface="Calibri"/>
              </a:rPr>
              <a:t>Facility, Suitland MD</a:t>
            </a:r>
            <a:endParaRPr b="0" i="0" sz="1400" u="none" cap="none" strike="noStrike">
              <a:solidFill>
                <a:srgbClr val="000000"/>
              </a:solidFill>
              <a:latin typeface="Arial"/>
              <a:ea typeface="Arial"/>
              <a:cs typeface="Arial"/>
              <a:sym typeface="Arial"/>
            </a:endParaRPr>
          </a:p>
        </p:txBody>
      </p:sp>
      <p:cxnSp>
        <p:nvCxnSpPr>
          <p:cNvPr id="122" name="Google Shape;122;g2fdb0bfc494_0_156"/>
          <p:cNvCxnSpPr/>
          <p:nvPr/>
        </p:nvCxnSpPr>
        <p:spPr>
          <a:xfrm flipH="1">
            <a:off x="7007248" y="4595071"/>
            <a:ext cx="3390900" cy="988200"/>
          </a:xfrm>
          <a:prstGeom prst="straightConnector1">
            <a:avLst/>
          </a:prstGeom>
          <a:noFill/>
          <a:ln cap="flat" cmpd="sng" w="28575">
            <a:solidFill>
              <a:srgbClr val="CCFF33"/>
            </a:solidFill>
            <a:prstDash val="solid"/>
            <a:round/>
            <a:headEnd len="sm" w="sm" type="none"/>
            <a:tailEnd len="lg" w="lg" type="oval"/>
          </a:ln>
        </p:spPr>
      </p:cxnSp>
      <p:pic>
        <p:nvPicPr>
          <p:cNvPr id="123" name="Google Shape;123;g2fdb0bfc494_0_156"/>
          <p:cNvPicPr preferRelativeResize="0"/>
          <p:nvPr/>
        </p:nvPicPr>
        <p:blipFill rotWithShape="1">
          <a:blip r:embed="rId5">
            <a:alphaModFix/>
          </a:blip>
          <a:srcRect b="0" l="0" r="0" t="0"/>
          <a:stretch/>
        </p:blipFill>
        <p:spPr>
          <a:xfrm rot="5400000">
            <a:off x="9425053" y="4987457"/>
            <a:ext cx="963937" cy="722953"/>
          </a:xfrm>
          <a:prstGeom prst="rect">
            <a:avLst/>
          </a:prstGeom>
          <a:noFill/>
          <a:ln cap="flat" cmpd="sng" w="9525">
            <a:solidFill>
              <a:srgbClr val="CCFF33"/>
            </a:solidFill>
            <a:prstDash val="solid"/>
            <a:round/>
            <a:headEnd len="sm" w="sm" type="none"/>
            <a:tailEnd len="sm" w="sm" type="none"/>
          </a:ln>
        </p:spPr>
      </p:pic>
      <p:pic>
        <p:nvPicPr>
          <p:cNvPr id="124" name="Google Shape;124;g2fdb0bfc494_0_156"/>
          <p:cNvPicPr preferRelativeResize="0"/>
          <p:nvPr/>
        </p:nvPicPr>
        <p:blipFill rotWithShape="1">
          <a:blip r:embed="rId6">
            <a:alphaModFix/>
          </a:blip>
          <a:srcRect b="0" l="0" r="0" t="0"/>
          <a:stretch/>
        </p:blipFill>
        <p:spPr>
          <a:xfrm>
            <a:off x="10874277" y="5908215"/>
            <a:ext cx="1271588" cy="828675"/>
          </a:xfrm>
          <a:prstGeom prst="rect">
            <a:avLst/>
          </a:prstGeom>
          <a:noFill/>
          <a:ln cap="flat" cmpd="sng" w="9525">
            <a:solidFill>
              <a:srgbClr val="CCFF33"/>
            </a:solidFill>
            <a:prstDash val="solid"/>
            <a:round/>
            <a:headEnd len="sm" w="sm" type="none"/>
            <a:tailEnd len="sm" w="sm" type="none"/>
          </a:ln>
        </p:spPr>
      </p:pic>
      <p:sp>
        <p:nvSpPr>
          <p:cNvPr id="125" name="Google Shape;125;g2fdb0bfc494_0_156"/>
          <p:cNvSpPr txBox="1"/>
          <p:nvPr/>
        </p:nvSpPr>
        <p:spPr>
          <a:xfrm>
            <a:off x="10106527" y="5470777"/>
            <a:ext cx="2078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Calibri"/>
                <a:ea typeface="Calibri"/>
                <a:cs typeface="Calibri"/>
                <a:sym typeface="Calibri"/>
              </a:rPr>
              <a:t>Command and Data Acq.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Calibri"/>
                <a:ea typeface="Calibri"/>
                <a:cs typeface="Calibri"/>
                <a:sym typeface="Calibri"/>
              </a:rPr>
              <a:t>Station Wallops VA</a:t>
            </a:r>
            <a:endParaRPr b="0" i="0" sz="1400" u="none" cap="none" strike="noStrike">
              <a:solidFill>
                <a:srgbClr val="000000"/>
              </a:solidFill>
              <a:latin typeface="Arial"/>
              <a:ea typeface="Arial"/>
              <a:cs typeface="Arial"/>
              <a:sym typeface="Arial"/>
            </a:endParaRPr>
          </a:p>
        </p:txBody>
      </p:sp>
      <p:cxnSp>
        <p:nvCxnSpPr>
          <p:cNvPr id="126" name="Google Shape;126;g2fdb0bfc494_0_156"/>
          <p:cNvCxnSpPr>
            <a:stCxn id="123" idx="2"/>
          </p:cNvCxnSpPr>
          <p:nvPr/>
        </p:nvCxnSpPr>
        <p:spPr>
          <a:xfrm flipH="1">
            <a:off x="7001845" y="5348934"/>
            <a:ext cx="2543700" cy="376500"/>
          </a:xfrm>
          <a:prstGeom prst="straightConnector1">
            <a:avLst/>
          </a:prstGeom>
          <a:noFill/>
          <a:ln cap="flat" cmpd="sng" w="28575">
            <a:solidFill>
              <a:srgbClr val="CCFF33"/>
            </a:solidFill>
            <a:prstDash val="solid"/>
            <a:round/>
            <a:headEnd len="sm" w="sm" type="none"/>
            <a:tailEnd len="lg" w="lg" type="oval"/>
          </a:ln>
        </p:spPr>
      </p:cxnSp>
      <p:cxnSp>
        <p:nvCxnSpPr>
          <p:cNvPr id="127" name="Google Shape;127;g2fdb0bfc494_0_156"/>
          <p:cNvCxnSpPr/>
          <p:nvPr/>
        </p:nvCxnSpPr>
        <p:spPr>
          <a:xfrm rot="10800000">
            <a:off x="6872439" y="5684832"/>
            <a:ext cx="3996300" cy="470400"/>
          </a:xfrm>
          <a:prstGeom prst="straightConnector1">
            <a:avLst/>
          </a:prstGeom>
          <a:noFill/>
          <a:ln cap="flat" cmpd="sng" w="28575">
            <a:solidFill>
              <a:srgbClr val="CCFF33"/>
            </a:solidFill>
            <a:prstDash val="solid"/>
            <a:round/>
            <a:headEnd len="sm" w="sm" type="none"/>
            <a:tailEnd len="lg" w="lg" type="oval"/>
          </a:ln>
        </p:spPr>
      </p:cxnSp>
      <p:sp>
        <p:nvSpPr>
          <p:cNvPr id="128" name="Google Shape;128;g2fdb0bfc494_0_156"/>
          <p:cNvSpPr txBox="1"/>
          <p:nvPr/>
        </p:nvSpPr>
        <p:spPr>
          <a:xfrm>
            <a:off x="9733487" y="6165631"/>
            <a:ext cx="1271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Calibri"/>
                <a:ea typeface="Calibri"/>
                <a:cs typeface="Calibri"/>
                <a:sym typeface="Calibri"/>
              </a:rPr>
              <a:t>Consolidated Back-Up, Fairmont WV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g2fdb0bfc494_0_13"/>
          <p:cNvPicPr preferRelativeResize="0"/>
          <p:nvPr/>
        </p:nvPicPr>
        <p:blipFill rotWithShape="1">
          <a:blip r:embed="rId3">
            <a:alphaModFix/>
          </a:blip>
          <a:srcRect b="0" l="0" r="0" t="0"/>
          <a:stretch/>
        </p:blipFill>
        <p:spPr>
          <a:xfrm>
            <a:off x="0" y="0"/>
            <a:ext cx="12192000" cy="6858001"/>
          </a:xfrm>
          <a:prstGeom prst="rect">
            <a:avLst/>
          </a:prstGeom>
          <a:noFill/>
          <a:ln>
            <a:noFill/>
          </a:ln>
        </p:spPr>
      </p:pic>
      <p:pic>
        <p:nvPicPr>
          <p:cNvPr id="134" name="Google Shape;134;g2fdb0bfc494_0_13"/>
          <p:cNvPicPr preferRelativeResize="0"/>
          <p:nvPr/>
        </p:nvPicPr>
        <p:blipFill rotWithShape="1">
          <a:blip r:embed="rId4">
            <a:alphaModFix/>
          </a:blip>
          <a:srcRect b="0" l="0" r="0" t="0"/>
          <a:stretch/>
        </p:blipFill>
        <p:spPr>
          <a:xfrm>
            <a:off x="10363200" y="2738448"/>
            <a:ext cx="1828800" cy="283464"/>
          </a:xfrm>
          <a:prstGeom prst="rect">
            <a:avLst/>
          </a:prstGeom>
          <a:noFill/>
          <a:ln>
            <a:noFill/>
          </a:ln>
        </p:spPr>
      </p:pic>
      <p:pic>
        <p:nvPicPr>
          <p:cNvPr id="135" name="Google Shape;135;g2fdb0bfc494_0_13"/>
          <p:cNvPicPr preferRelativeResize="0"/>
          <p:nvPr/>
        </p:nvPicPr>
        <p:blipFill rotWithShape="1">
          <a:blip r:embed="rId4">
            <a:alphaModFix/>
          </a:blip>
          <a:srcRect b="0" l="0" r="0" t="0"/>
          <a:stretch/>
        </p:blipFill>
        <p:spPr>
          <a:xfrm>
            <a:off x="9213300" y="1200148"/>
            <a:ext cx="1828800" cy="283464"/>
          </a:xfrm>
          <a:prstGeom prst="rect">
            <a:avLst/>
          </a:prstGeom>
          <a:noFill/>
          <a:ln>
            <a:noFill/>
          </a:ln>
        </p:spPr>
      </p:pic>
      <p:pic>
        <p:nvPicPr>
          <p:cNvPr id="136" name="Google Shape;136;g2fdb0bfc494_0_13"/>
          <p:cNvPicPr preferRelativeResize="0"/>
          <p:nvPr/>
        </p:nvPicPr>
        <p:blipFill rotWithShape="1">
          <a:blip r:embed="rId4">
            <a:alphaModFix/>
          </a:blip>
          <a:srcRect b="0" l="0" r="0" t="0"/>
          <a:stretch/>
        </p:blipFill>
        <p:spPr>
          <a:xfrm>
            <a:off x="1317075" y="1200148"/>
            <a:ext cx="1828800" cy="283464"/>
          </a:xfrm>
          <a:prstGeom prst="rect">
            <a:avLst/>
          </a:prstGeom>
          <a:noFill/>
          <a:ln>
            <a:noFill/>
          </a:ln>
        </p:spPr>
      </p:pic>
      <p:pic>
        <p:nvPicPr>
          <p:cNvPr id="137" name="Google Shape;137;g2fdb0bfc494_0_13"/>
          <p:cNvPicPr preferRelativeResize="0"/>
          <p:nvPr/>
        </p:nvPicPr>
        <p:blipFill rotWithShape="1">
          <a:blip r:embed="rId5">
            <a:alphaModFix/>
          </a:blip>
          <a:srcRect b="0" l="0" r="0" t="0"/>
          <a:stretch/>
        </p:blipFill>
        <p:spPr>
          <a:xfrm>
            <a:off x="3776675" y="842975"/>
            <a:ext cx="914400" cy="737552"/>
          </a:xfrm>
          <a:prstGeom prst="rect">
            <a:avLst/>
          </a:prstGeom>
          <a:noFill/>
          <a:ln>
            <a:noFill/>
          </a:ln>
        </p:spPr>
      </p:pic>
      <p:pic>
        <p:nvPicPr>
          <p:cNvPr id="138" name="Google Shape;138;g2fdb0bfc494_0_13"/>
          <p:cNvPicPr preferRelativeResize="0"/>
          <p:nvPr/>
        </p:nvPicPr>
        <p:blipFill rotWithShape="1">
          <a:blip r:embed="rId6">
            <a:alphaModFix/>
          </a:blip>
          <a:srcRect b="0" l="0" r="0" t="0"/>
          <a:stretch/>
        </p:blipFill>
        <p:spPr>
          <a:xfrm>
            <a:off x="7023500" y="1000437"/>
            <a:ext cx="826150" cy="682875"/>
          </a:xfrm>
          <a:prstGeom prst="rect">
            <a:avLst/>
          </a:prstGeom>
          <a:noFill/>
          <a:ln>
            <a:noFill/>
          </a:ln>
        </p:spPr>
      </p:pic>
      <p:pic>
        <p:nvPicPr>
          <p:cNvPr id="139" name="Google Shape;139;g2fdb0bfc494_0_13"/>
          <p:cNvPicPr preferRelativeResize="0"/>
          <p:nvPr/>
        </p:nvPicPr>
        <p:blipFill rotWithShape="1">
          <a:blip r:embed="rId6">
            <a:alphaModFix/>
          </a:blip>
          <a:srcRect b="0" l="0" r="0" t="0"/>
          <a:stretch/>
        </p:blipFill>
        <p:spPr>
          <a:xfrm>
            <a:off x="11222775" y="5109787"/>
            <a:ext cx="826150" cy="682875"/>
          </a:xfrm>
          <a:prstGeom prst="rect">
            <a:avLst/>
          </a:prstGeom>
          <a:noFill/>
          <a:ln>
            <a:noFill/>
          </a:ln>
        </p:spPr>
      </p:pic>
      <p:pic>
        <p:nvPicPr>
          <p:cNvPr id="140" name="Google Shape;140;g2fdb0bfc494_0_13"/>
          <p:cNvPicPr preferRelativeResize="0"/>
          <p:nvPr/>
        </p:nvPicPr>
        <p:blipFill rotWithShape="1">
          <a:blip r:embed="rId6">
            <a:alphaModFix/>
          </a:blip>
          <a:srcRect b="0" l="0" r="0" t="0"/>
          <a:stretch/>
        </p:blipFill>
        <p:spPr>
          <a:xfrm>
            <a:off x="121025" y="4773987"/>
            <a:ext cx="826150" cy="682875"/>
          </a:xfrm>
          <a:prstGeom prst="rect">
            <a:avLst/>
          </a:prstGeom>
          <a:noFill/>
          <a:ln>
            <a:noFill/>
          </a:ln>
        </p:spPr>
      </p:pic>
      <p:sp>
        <p:nvSpPr>
          <p:cNvPr id="141" name="Google Shape;141;g2fdb0bfc494_0_13"/>
          <p:cNvSpPr txBox="1"/>
          <p:nvPr/>
        </p:nvSpPr>
        <p:spPr>
          <a:xfrm>
            <a:off x="436750" y="4808375"/>
            <a:ext cx="347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g2fdb0bfc494_0_25" title="GeoXO_constellation_300dpi.jpg"/>
          <p:cNvPicPr preferRelativeResize="0"/>
          <p:nvPr/>
        </p:nvPicPr>
        <p:blipFill rotWithShape="1">
          <a:blip r:embed="rId3">
            <a:alphaModFix/>
          </a:blip>
          <a:srcRect b="0" l="0" r="0" t="0"/>
          <a:stretch/>
        </p:blipFill>
        <p:spPr>
          <a:xfrm>
            <a:off x="0" y="-50000"/>
            <a:ext cx="12192000" cy="6858006"/>
          </a:xfrm>
          <a:prstGeom prst="rect">
            <a:avLst/>
          </a:prstGeom>
          <a:noFill/>
          <a:ln>
            <a:noFill/>
          </a:ln>
        </p:spPr>
      </p:pic>
      <p:sp>
        <p:nvSpPr>
          <p:cNvPr id="148" name="Google Shape;148;g2fdb0bfc494_0_25"/>
          <p:cNvSpPr txBox="1"/>
          <p:nvPr/>
        </p:nvSpPr>
        <p:spPr>
          <a:xfrm>
            <a:off x="5631625" y="1059700"/>
            <a:ext cx="19764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FF9900"/>
                </a:solidFill>
                <a:latin typeface="Calibri"/>
                <a:ea typeface="Calibri"/>
                <a:cs typeface="Calibri"/>
                <a:sym typeface="Calibri"/>
              </a:rPr>
              <a:t>GOES E/W</a:t>
            </a:r>
            <a:endParaRPr b="1" i="0" sz="1800" u="sng" cap="none" strike="noStrike">
              <a:solidFill>
                <a:srgbClr val="FF99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9900"/>
                </a:solidFill>
                <a:latin typeface="Calibri"/>
                <a:ea typeface="Calibri"/>
                <a:cs typeface="Calibri"/>
                <a:sym typeface="Calibri"/>
              </a:rPr>
              <a:t>Imager</a:t>
            </a:r>
            <a:endParaRPr b="1" i="0" sz="1800" u="none" cap="none" strike="noStrike">
              <a:solidFill>
                <a:srgbClr val="FF99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9900"/>
                </a:solidFill>
                <a:latin typeface="Calibri"/>
                <a:ea typeface="Calibri"/>
                <a:cs typeface="Calibri"/>
                <a:sym typeface="Calibri"/>
              </a:rPr>
              <a:t>Lightning Mapper</a:t>
            </a:r>
            <a:endParaRPr b="1" i="0" sz="1800" u="none" cap="none" strike="noStrike">
              <a:solidFill>
                <a:srgbClr val="FF99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9900"/>
                </a:solidFill>
                <a:latin typeface="Calibri"/>
                <a:ea typeface="Calibri"/>
                <a:cs typeface="Calibri"/>
                <a:sym typeface="Calibri"/>
              </a:rPr>
              <a:t>Ocean Color</a:t>
            </a:r>
            <a:endParaRPr b="1" i="0" sz="1800" u="none" cap="none" strike="noStrike">
              <a:solidFill>
                <a:srgbClr val="FF9900"/>
              </a:solidFill>
              <a:latin typeface="Calibri"/>
              <a:ea typeface="Calibri"/>
              <a:cs typeface="Calibri"/>
              <a:sym typeface="Calibri"/>
            </a:endParaRPr>
          </a:p>
        </p:txBody>
      </p:sp>
      <p:sp>
        <p:nvSpPr>
          <p:cNvPr id="149" name="Google Shape;149;g2fdb0bfc494_0_25"/>
          <p:cNvSpPr txBox="1"/>
          <p:nvPr/>
        </p:nvSpPr>
        <p:spPr>
          <a:xfrm>
            <a:off x="69025" y="0"/>
            <a:ext cx="19764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rgbClr val="FF9900"/>
                </a:solidFill>
                <a:latin typeface="Calibri"/>
                <a:ea typeface="Calibri"/>
                <a:cs typeface="Calibri"/>
                <a:sym typeface="Calibri"/>
              </a:rPr>
              <a:t>GOES Central</a:t>
            </a:r>
            <a:endParaRPr b="1" i="0" sz="1800" u="sng" cap="none" strike="noStrike">
              <a:solidFill>
                <a:srgbClr val="FF99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9900"/>
                </a:solidFill>
                <a:latin typeface="Calibri"/>
                <a:ea typeface="Calibri"/>
                <a:cs typeface="Calibri"/>
                <a:sym typeface="Calibri"/>
              </a:rPr>
              <a:t>Sounder</a:t>
            </a:r>
            <a:endParaRPr b="1" i="0" sz="1800" u="none" cap="none" strike="noStrike">
              <a:solidFill>
                <a:srgbClr val="FF99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9900"/>
                </a:solidFill>
                <a:latin typeface="Calibri"/>
                <a:ea typeface="Calibri"/>
                <a:cs typeface="Calibri"/>
                <a:sym typeface="Calibri"/>
              </a:rPr>
              <a:t>Atmos. Comp</a:t>
            </a:r>
            <a:endParaRPr b="1" i="0" sz="1800" u="none" cap="none" strike="noStrike">
              <a:solidFill>
                <a:srgbClr val="FF99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9900"/>
                </a:solidFill>
                <a:latin typeface="Calibri"/>
                <a:ea typeface="Calibri"/>
                <a:cs typeface="Calibri"/>
                <a:sym typeface="Calibri"/>
              </a:rPr>
              <a:t>Partner</a:t>
            </a:r>
            <a:endParaRPr b="1" i="0" sz="1800" u="none" cap="none" strike="noStrike">
              <a:solidFill>
                <a:srgbClr val="FF9900"/>
              </a:solidFill>
              <a:latin typeface="Calibri"/>
              <a:ea typeface="Calibri"/>
              <a:cs typeface="Calibri"/>
              <a:sym typeface="Calibri"/>
            </a:endParaRPr>
          </a:p>
        </p:txBody>
      </p:sp>
      <p:cxnSp>
        <p:nvCxnSpPr>
          <p:cNvPr id="150" name="Google Shape;150;g2fdb0bfc494_0_25"/>
          <p:cNvCxnSpPr/>
          <p:nvPr/>
        </p:nvCxnSpPr>
        <p:spPr>
          <a:xfrm rot="10800000">
            <a:off x="5714925" y="1143150"/>
            <a:ext cx="238200" cy="285600"/>
          </a:xfrm>
          <a:prstGeom prst="straightConnector1">
            <a:avLst/>
          </a:prstGeom>
          <a:noFill/>
          <a:ln cap="flat" cmpd="sng" w="38100">
            <a:solidFill>
              <a:srgbClr val="FF9900"/>
            </a:solidFill>
            <a:prstDash val="solid"/>
            <a:round/>
            <a:headEnd len="sm" w="sm" type="none"/>
            <a:tailEnd len="med" w="med" type="stealth"/>
          </a:ln>
        </p:spPr>
      </p:cxnSp>
      <p:cxnSp>
        <p:nvCxnSpPr>
          <p:cNvPr id="151" name="Google Shape;151;g2fdb0bfc494_0_25"/>
          <p:cNvCxnSpPr>
            <a:stCxn id="148" idx="2"/>
          </p:cNvCxnSpPr>
          <p:nvPr/>
        </p:nvCxnSpPr>
        <p:spPr>
          <a:xfrm flipH="1">
            <a:off x="6239125" y="2352700"/>
            <a:ext cx="380700" cy="445200"/>
          </a:xfrm>
          <a:prstGeom prst="straightConnector1">
            <a:avLst/>
          </a:prstGeom>
          <a:noFill/>
          <a:ln cap="flat" cmpd="sng" w="38100">
            <a:solidFill>
              <a:srgbClr val="FF9900"/>
            </a:solidFill>
            <a:prstDash val="solid"/>
            <a:round/>
            <a:headEnd len="sm" w="sm" type="none"/>
            <a:tailEnd len="med" w="med" type="stealth"/>
          </a:ln>
        </p:spPr>
      </p:cxnSp>
      <p:sp>
        <p:nvSpPr>
          <p:cNvPr id="152" name="Google Shape;152;g2fdb0bfc494_0_25"/>
          <p:cNvSpPr txBox="1"/>
          <p:nvPr/>
        </p:nvSpPr>
        <p:spPr>
          <a:xfrm>
            <a:off x="940600" y="5691200"/>
            <a:ext cx="4619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9900"/>
                </a:solidFill>
                <a:latin typeface="Calibri"/>
                <a:ea typeface="Calibri"/>
                <a:cs typeface="Calibri"/>
                <a:sym typeface="Calibri"/>
              </a:rPr>
              <a:t>GeoXO Constellation</a:t>
            </a:r>
            <a:endParaRPr b="1" i="0" sz="3600" u="none" cap="none" strike="noStrike">
              <a:solidFill>
                <a:srgbClr val="FF99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fdb0bfc494_0_3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58" name="Google Shape;158;g2fdb0bfc494_0_35"/>
          <p:cNvSpPr txBox="1"/>
          <p:nvPr/>
        </p:nvSpPr>
        <p:spPr>
          <a:xfrm>
            <a:off x="1960412" y="198019"/>
            <a:ext cx="8426400" cy="741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800"/>
              <a:buFont typeface="Arial"/>
              <a:buNone/>
            </a:pPr>
            <a:r>
              <a:rPr b="1" i="0" lang="en-US" sz="3733" u="none" cap="none" strike="noStrike">
                <a:solidFill>
                  <a:schemeClr val="lt1"/>
                </a:solidFill>
                <a:latin typeface="Calibri"/>
                <a:ea typeface="Calibri"/>
                <a:cs typeface="Calibri"/>
                <a:sym typeface="Calibri"/>
              </a:rPr>
              <a:t>GOES-R ABI versus GeoXO Imager (GXI)</a:t>
            </a:r>
            <a:endParaRPr b="0" i="0" sz="1400" u="none" cap="none" strike="noStrike">
              <a:solidFill>
                <a:srgbClr val="000000"/>
              </a:solidFill>
              <a:latin typeface="Arial"/>
              <a:ea typeface="Arial"/>
              <a:cs typeface="Arial"/>
              <a:sym typeface="Arial"/>
            </a:endParaRPr>
          </a:p>
        </p:txBody>
      </p:sp>
      <p:pic>
        <p:nvPicPr>
          <p:cNvPr descr="A picture containing text, invertebrate, arthropod&#10;&#10;Description automatically generated" id="159" name="Google Shape;159;g2fdb0bfc494_0_35"/>
          <p:cNvPicPr preferRelativeResize="0"/>
          <p:nvPr/>
        </p:nvPicPr>
        <p:blipFill rotWithShape="1">
          <a:blip r:embed="rId3">
            <a:alphaModFix/>
          </a:blip>
          <a:srcRect b="0" l="0" r="0" t="0"/>
          <a:stretch/>
        </p:blipFill>
        <p:spPr>
          <a:xfrm>
            <a:off x="9565240" y="2670188"/>
            <a:ext cx="2216345" cy="2240856"/>
          </a:xfrm>
          <a:prstGeom prst="rect">
            <a:avLst/>
          </a:prstGeom>
          <a:noFill/>
          <a:ln cap="flat" cmpd="sng" w="9525">
            <a:solidFill>
              <a:schemeClr val="accent1"/>
            </a:solidFill>
            <a:prstDash val="solid"/>
            <a:round/>
            <a:headEnd len="sm" w="sm" type="none"/>
            <a:tailEnd len="sm" w="sm" type="none"/>
          </a:ln>
        </p:spPr>
      </p:pic>
      <p:pic>
        <p:nvPicPr>
          <p:cNvPr descr="Graphical user interface&#10;&#10;Description automatically generated with medium confidence" id="160" name="Google Shape;160;g2fdb0bfc494_0_35"/>
          <p:cNvPicPr preferRelativeResize="0"/>
          <p:nvPr/>
        </p:nvPicPr>
        <p:blipFill rotWithShape="1">
          <a:blip r:embed="rId4">
            <a:alphaModFix/>
          </a:blip>
          <a:srcRect b="0" l="0" r="0" t="0"/>
          <a:stretch/>
        </p:blipFill>
        <p:spPr>
          <a:xfrm>
            <a:off x="7284376" y="2678616"/>
            <a:ext cx="2216345" cy="2232428"/>
          </a:xfrm>
          <a:prstGeom prst="rect">
            <a:avLst/>
          </a:prstGeom>
          <a:noFill/>
          <a:ln cap="flat" cmpd="sng" w="9525">
            <a:solidFill>
              <a:schemeClr val="accent1"/>
            </a:solidFill>
            <a:prstDash val="solid"/>
            <a:round/>
            <a:headEnd len="sm" w="sm" type="none"/>
            <a:tailEnd len="sm" w="sm" type="none"/>
          </a:ln>
        </p:spPr>
      </p:pic>
      <p:pic>
        <p:nvPicPr>
          <p:cNvPr id="161" name="Google Shape;161;g2fdb0bfc494_0_35"/>
          <p:cNvPicPr preferRelativeResize="0"/>
          <p:nvPr/>
        </p:nvPicPr>
        <p:blipFill rotWithShape="1">
          <a:blip r:embed="rId5">
            <a:alphaModFix/>
          </a:blip>
          <a:srcRect b="18167" l="4291" r="55557" t="2912"/>
          <a:stretch/>
        </p:blipFill>
        <p:spPr>
          <a:xfrm>
            <a:off x="595936" y="1458925"/>
            <a:ext cx="2887037" cy="4176446"/>
          </a:xfrm>
          <a:prstGeom prst="rect">
            <a:avLst/>
          </a:prstGeom>
          <a:noFill/>
          <a:ln>
            <a:noFill/>
          </a:ln>
        </p:spPr>
      </p:pic>
      <p:pic>
        <p:nvPicPr>
          <p:cNvPr id="162" name="Google Shape;162;g2fdb0bfc494_0_35"/>
          <p:cNvPicPr preferRelativeResize="0"/>
          <p:nvPr/>
        </p:nvPicPr>
        <p:blipFill rotWithShape="1">
          <a:blip r:embed="rId6">
            <a:alphaModFix/>
          </a:blip>
          <a:srcRect b="9122" l="55613" r="3457" t="2910"/>
          <a:stretch/>
        </p:blipFill>
        <p:spPr>
          <a:xfrm>
            <a:off x="4035191" y="1466145"/>
            <a:ext cx="2942939" cy="4655164"/>
          </a:xfrm>
          <a:prstGeom prst="rect">
            <a:avLst/>
          </a:prstGeom>
          <a:noFill/>
          <a:ln>
            <a:noFill/>
          </a:ln>
        </p:spPr>
      </p:pic>
      <p:sp>
        <p:nvSpPr>
          <p:cNvPr id="163" name="Google Shape;163;g2fdb0bfc494_0_35"/>
          <p:cNvSpPr/>
          <p:nvPr/>
        </p:nvSpPr>
        <p:spPr>
          <a:xfrm>
            <a:off x="3585012" y="3056557"/>
            <a:ext cx="314100" cy="1227900"/>
          </a:xfrm>
          <a:prstGeom prst="rightArrow">
            <a:avLst>
              <a:gd fmla="val 50000" name="adj1"/>
              <a:gd fmla="val 50000" name="adj2"/>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4" name="Google Shape;164;g2fdb0bfc494_0_35"/>
          <p:cNvSpPr txBox="1"/>
          <p:nvPr/>
        </p:nvSpPr>
        <p:spPr>
          <a:xfrm>
            <a:off x="7335999" y="2393189"/>
            <a:ext cx="43002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1" lang="en-US" sz="1200" u="none" cap="none" strike="noStrike">
                <a:solidFill>
                  <a:schemeClr val="lt1"/>
                </a:solidFill>
                <a:latin typeface="Arial"/>
                <a:ea typeface="Arial"/>
                <a:cs typeface="Arial"/>
                <a:sym typeface="Arial"/>
              </a:rPr>
              <a:t>Nantucket Island at ABI 0.5km vs GXI 0.25km Resolution</a:t>
            </a:r>
            <a:endParaRPr b="0" i="0" sz="1400" u="none" cap="none" strike="noStrike">
              <a:solidFill>
                <a:srgbClr val="000000"/>
              </a:solidFill>
              <a:latin typeface="Arial"/>
              <a:ea typeface="Arial"/>
              <a:cs typeface="Arial"/>
              <a:sym typeface="Arial"/>
            </a:endParaRPr>
          </a:p>
        </p:txBody>
      </p:sp>
      <p:pic>
        <p:nvPicPr>
          <p:cNvPr id="165" name="Google Shape;165;g2fdb0bfc494_0_35"/>
          <p:cNvPicPr preferRelativeResize="0"/>
          <p:nvPr/>
        </p:nvPicPr>
        <p:blipFill rotWithShape="1">
          <a:blip r:embed="rId7">
            <a:alphaModFix/>
          </a:blip>
          <a:srcRect b="0" l="0" r="0" t="0"/>
          <a:stretch/>
        </p:blipFill>
        <p:spPr>
          <a:xfrm>
            <a:off x="44210" y="254933"/>
            <a:ext cx="1286011" cy="9937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fdb0bfc494_0_2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 </a:t>
            </a:r>
            <a:endParaRPr/>
          </a:p>
        </p:txBody>
      </p:sp>
      <p:sp>
        <p:nvSpPr>
          <p:cNvPr id="172" name="Google Shape;172;g2fdb0bfc494_0_243"/>
          <p:cNvSpPr txBox="1"/>
          <p:nvPr/>
        </p:nvSpPr>
        <p:spPr>
          <a:xfrm>
            <a:off x="1977117" y="140553"/>
            <a:ext cx="8463300" cy="1026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000"/>
              <a:buFont typeface="Arial"/>
              <a:buNone/>
            </a:pPr>
            <a:r>
              <a:rPr b="1" i="0" lang="en-US" sz="4000" u="none" cap="none" strike="noStrike">
                <a:solidFill>
                  <a:srgbClr val="FFFFFF"/>
                </a:solidFill>
                <a:latin typeface="Candara"/>
                <a:ea typeface="Candara"/>
                <a:cs typeface="Candara"/>
                <a:sym typeface="Candara"/>
              </a:rPr>
              <a:t>GeoXO Timeline</a:t>
            </a:r>
            <a:endParaRPr b="0" i="0" sz="1400" u="none" cap="none" strike="noStrike">
              <a:solidFill>
                <a:srgbClr val="000000"/>
              </a:solidFill>
              <a:latin typeface="Arial"/>
              <a:ea typeface="Arial"/>
              <a:cs typeface="Arial"/>
              <a:sym typeface="Arial"/>
            </a:endParaRPr>
          </a:p>
        </p:txBody>
      </p:sp>
      <p:sp>
        <p:nvSpPr>
          <p:cNvPr id="173" name="Google Shape;173;g2fdb0bfc494_0_243"/>
          <p:cNvSpPr/>
          <p:nvPr/>
        </p:nvSpPr>
        <p:spPr>
          <a:xfrm>
            <a:off x="575366" y="2187658"/>
            <a:ext cx="11403900" cy="3516900"/>
          </a:xfrm>
          <a:prstGeom prst="rightArrow">
            <a:avLst>
              <a:gd fmla="val 77423" name="adj1"/>
              <a:gd fmla="val 21724" name="adj2"/>
            </a:avLst>
          </a:prstGeom>
          <a:solidFill>
            <a:srgbClr val="0099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latin typeface="Calibri"/>
              <a:ea typeface="Calibri"/>
              <a:cs typeface="Calibri"/>
              <a:sym typeface="Calibri"/>
            </a:endParaRPr>
          </a:p>
        </p:txBody>
      </p:sp>
      <p:sp>
        <p:nvSpPr>
          <p:cNvPr id="174" name="Google Shape;174;g2fdb0bfc494_0_243"/>
          <p:cNvSpPr txBox="1"/>
          <p:nvPr/>
        </p:nvSpPr>
        <p:spPr>
          <a:xfrm>
            <a:off x="850374" y="4039103"/>
            <a:ext cx="558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MS0</a:t>
            </a:r>
            <a:endParaRPr b="0" i="0" sz="1400" u="none" cap="none" strike="noStrike">
              <a:solidFill>
                <a:srgbClr val="000000"/>
              </a:solidFill>
              <a:latin typeface="Arial"/>
              <a:ea typeface="Arial"/>
              <a:cs typeface="Arial"/>
              <a:sym typeface="Arial"/>
            </a:endParaRPr>
          </a:p>
        </p:txBody>
      </p:sp>
      <p:sp>
        <p:nvSpPr>
          <p:cNvPr id="175" name="Google Shape;175;g2fdb0bfc494_0_243"/>
          <p:cNvSpPr/>
          <p:nvPr/>
        </p:nvSpPr>
        <p:spPr>
          <a:xfrm>
            <a:off x="1001221" y="3892446"/>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76" name="Google Shape;176;g2fdb0bfc494_0_243"/>
          <p:cNvSpPr txBox="1"/>
          <p:nvPr/>
        </p:nvSpPr>
        <p:spPr>
          <a:xfrm>
            <a:off x="2319815" y="4036066"/>
            <a:ext cx="558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MS1</a:t>
            </a:r>
            <a:endParaRPr b="0" i="0" sz="1400" u="none" cap="none" strike="noStrike">
              <a:solidFill>
                <a:srgbClr val="000000"/>
              </a:solidFill>
              <a:latin typeface="Arial"/>
              <a:ea typeface="Arial"/>
              <a:cs typeface="Arial"/>
              <a:sym typeface="Arial"/>
            </a:endParaRPr>
          </a:p>
        </p:txBody>
      </p:sp>
      <p:sp>
        <p:nvSpPr>
          <p:cNvPr id="177" name="Google Shape;177;g2fdb0bfc494_0_243"/>
          <p:cNvSpPr/>
          <p:nvPr/>
        </p:nvSpPr>
        <p:spPr>
          <a:xfrm>
            <a:off x="2481733" y="3872315"/>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78" name="Google Shape;178;g2fdb0bfc494_0_243"/>
          <p:cNvSpPr/>
          <p:nvPr/>
        </p:nvSpPr>
        <p:spPr>
          <a:xfrm>
            <a:off x="2239295" y="3202547"/>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79" name="Google Shape;179;g2fdb0bfc494_0_243"/>
          <p:cNvSpPr txBox="1"/>
          <p:nvPr/>
        </p:nvSpPr>
        <p:spPr>
          <a:xfrm>
            <a:off x="2119767" y="2626591"/>
            <a:ext cx="524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KDP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180" name="Google Shape;180;g2fdb0bfc494_0_243"/>
          <p:cNvSpPr txBox="1"/>
          <p:nvPr/>
        </p:nvSpPr>
        <p:spPr>
          <a:xfrm>
            <a:off x="1789896" y="2854046"/>
            <a:ext cx="5805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MCR</a:t>
            </a:r>
            <a:endParaRPr b="0" i="0" sz="1400" u="none" cap="none" strike="noStrike">
              <a:solidFill>
                <a:srgbClr val="000000"/>
              </a:solidFill>
              <a:latin typeface="Arial"/>
              <a:ea typeface="Arial"/>
              <a:cs typeface="Arial"/>
              <a:sym typeface="Arial"/>
            </a:endParaRPr>
          </a:p>
        </p:txBody>
      </p:sp>
      <p:sp>
        <p:nvSpPr>
          <p:cNvPr id="181" name="Google Shape;181;g2fdb0bfc494_0_243"/>
          <p:cNvSpPr/>
          <p:nvPr/>
        </p:nvSpPr>
        <p:spPr>
          <a:xfrm>
            <a:off x="2008051" y="3195317"/>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82" name="Google Shape;182;g2fdb0bfc494_0_243"/>
          <p:cNvSpPr txBox="1"/>
          <p:nvPr/>
        </p:nvSpPr>
        <p:spPr>
          <a:xfrm>
            <a:off x="603030" y="2581782"/>
            <a:ext cx="6753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Form.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Auth.</a:t>
            </a:r>
            <a:endParaRPr b="0" i="0" sz="1400" u="none" cap="none" strike="noStrike">
              <a:solidFill>
                <a:srgbClr val="000000"/>
              </a:solidFill>
              <a:latin typeface="Arial"/>
              <a:ea typeface="Arial"/>
              <a:cs typeface="Arial"/>
              <a:sym typeface="Arial"/>
            </a:endParaRPr>
          </a:p>
        </p:txBody>
      </p:sp>
      <p:cxnSp>
        <p:nvCxnSpPr>
          <p:cNvPr id="183" name="Google Shape;183;g2fdb0bfc494_0_243"/>
          <p:cNvCxnSpPr/>
          <p:nvPr/>
        </p:nvCxnSpPr>
        <p:spPr>
          <a:xfrm>
            <a:off x="1147870" y="3117685"/>
            <a:ext cx="5100" cy="269100"/>
          </a:xfrm>
          <a:prstGeom prst="straightConnector1">
            <a:avLst/>
          </a:prstGeom>
          <a:noFill/>
          <a:ln cap="flat" cmpd="sng" w="9525">
            <a:solidFill>
              <a:schemeClr val="lt1"/>
            </a:solidFill>
            <a:prstDash val="solid"/>
            <a:round/>
            <a:headEnd len="sm" w="sm" type="none"/>
            <a:tailEnd len="med" w="med" type="triangle"/>
          </a:ln>
        </p:spPr>
      </p:cxnSp>
      <p:sp>
        <p:nvSpPr>
          <p:cNvPr id="184" name="Google Shape;184;g2fdb0bfc494_0_243"/>
          <p:cNvSpPr txBox="1"/>
          <p:nvPr/>
        </p:nvSpPr>
        <p:spPr>
          <a:xfrm>
            <a:off x="1593407" y="1287263"/>
            <a:ext cx="1205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NOSC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Endorses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Observation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Set</a:t>
            </a:r>
            <a:endParaRPr b="0" i="0" sz="1400" u="none" cap="none" strike="noStrike">
              <a:solidFill>
                <a:srgbClr val="000000"/>
              </a:solidFill>
              <a:latin typeface="Arial"/>
              <a:ea typeface="Arial"/>
              <a:cs typeface="Arial"/>
              <a:sym typeface="Arial"/>
            </a:endParaRPr>
          </a:p>
        </p:txBody>
      </p:sp>
      <p:sp>
        <p:nvSpPr>
          <p:cNvPr id="185" name="Google Shape;185;g2fdb0bfc494_0_243"/>
          <p:cNvSpPr txBox="1"/>
          <p:nvPr/>
        </p:nvSpPr>
        <p:spPr>
          <a:xfrm>
            <a:off x="2786203" y="2867610"/>
            <a:ext cx="503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SRR</a:t>
            </a:r>
            <a:endParaRPr b="0" i="0" sz="1400" u="none" cap="none" strike="noStrike">
              <a:solidFill>
                <a:srgbClr val="000000"/>
              </a:solidFill>
              <a:latin typeface="Arial"/>
              <a:ea typeface="Arial"/>
              <a:cs typeface="Arial"/>
              <a:sym typeface="Arial"/>
            </a:endParaRPr>
          </a:p>
        </p:txBody>
      </p:sp>
      <p:sp>
        <p:nvSpPr>
          <p:cNvPr id="186" name="Google Shape;186;g2fdb0bfc494_0_243"/>
          <p:cNvSpPr/>
          <p:nvPr/>
        </p:nvSpPr>
        <p:spPr>
          <a:xfrm>
            <a:off x="2958387" y="3205458"/>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87" name="Google Shape;187;g2fdb0bfc494_0_243"/>
          <p:cNvSpPr/>
          <p:nvPr/>
        </p:nvSpPr>
        <p:spPr>
          <a:xfrm>
            <a:off x="3440828" y="3884018"/>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88" name="Google Shape;188;g2fdb0bfc494_0_243"/>
          <p:cNvSpPr txBox="1"/>
          <p:nvPr/>
        </p:nvSpPr>
        <p:spPr>
          <a:xfrm>
            <a:off x="3125343" y="2621013"/>
            <a:ext cx="524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KDP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dA</a:t>
            </a:r>
            <a:endParaRPr b="0" i="0" sz="1600" u="none" cap="none" strike="noStrike">
              <a:solidFill>
                <a:srgbClr val="FFFFFF"/>
              </a:solidFill>
              <a:latin typeface="Calibri"/>
              <a:ea typeface="Calibri"/>
              <a:cs typeface="Calibri"/>
              <a:sym typeface="Calibri"/>
            </a:endParaRPr>
          </a:p>
        </p:txBody>
      </p:sp>
      <p:sp>
        <p:nvSpPr>
          <p:cNvPr id="189" name="Google Shape;189;g2fdb0bfc494_0_243"/>
          <p:cNvSpPr txBox="1"/>
          <p:nvPr/>
        </p:nvSpPr>
        <p:spPr>
          <a:xfrm>
            <a:off x="2863093" y="4036066"/>
            <a:ext cx="14238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MS2/3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(DOC Baseline)</a:t>
            </a:r>
            <a:endParaRPr b="0" i="0" sz="1400" u="none" cap="none" strike="noStrike">
              <a:solidFill>
                <a:srgbClr val="000000"/>
              </a:solidFill>
              <a:latin typeface="Arial"/>
              <a:ea typeface="Arial"/>
              <a:cs typeface="Arial"/>
              <a:sym typeface="Arial"/>
            </a:endParaRPr>
          </a:p>
        </p:txBody>
      </p:sp>
      <p:sp>
        <p:nvSpPr>
          <p:cNvPr id="190" name="Google Shape;190;g2fdb0bfc494_0_243"/>
          <p:cNvSpPr/>
          <p:nvPr/>
        </p:nvSpPr>
        <p:spPr>
          <a:xfrm>
            <a:off x="3309615" y="3212967"/>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91" name="Google Shape;191;g2fdb0bfc494_0_243"/>
          <p:cNvSpPr txBox="1"/>
          <p:nvPr/>
        </p:nvSpPr>
        <p:spPr>
          <a:xfrm>
            <a:off x="594891" y="1279739"/>
            <a:ext cx="11352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User Reqts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Working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Group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Convened</a:t>
            </a:r>
            <a:endParaRPr b="0" i="0" sz="1400" u="none" cap="none" strike="noStrike">
              <a:solidFill>
                <a:srgbClr val="000000"/>
              </a:solidFill>
              <a:latin typeface="Arial"/>
              <a:ea typeface="Arial"/>
              <a:cs typeface="Arial"/>
              <a:sym typeface="Arial"/>
            </a:endParaRPr>
          </a:p>
        </p:txBody>
      </p:sp>
      <p:sp>
        <p:nvSpPr>
          <p:cNvPr id="192" name="Google Shape;192;g2fdb0bfc494_0_243"/>
          <p:cNvSpPr/>
          <p:nvPr/>
        </p:nvSpPr>
        <p:spPr>
          <a:xfrm>
            <a:off x="4650737" y="3207643"/>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93" name="Google Shape;193;g2fdb0bfc494_0_243"/>
          <p:cNvSpPr/>
          <p:nvPr/>
        </p:nvSpPr>
        <p:spPr>
          <a:xfrm>
            <a:off x="4876317" y="3209258"/>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94" name="Google Shape;194;g2fdb0bfc494_0_243"/>
          <p:cNvSpPr txBox="1"/>
          <p:nvPr/>
        </p:nvSpPr>
        <p:spPr>
          <a:xfrm>
            <a:off x="4383290" y="2900314"/>
            <a:ext cx="5982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MDR</a:t>
            </a:r>
            <a:endParaRPr b="0" i="0" sz="1400" u="none" cap="none" strike="noStrike">
              <a:solidFill>
                <a:srgbClr val="000000"/>
              </a:solidFill>
              <a:latin typeface="Arial"/>
              <a:ea typeface="Arial"/>
              <a:cs typeface="Arial"/>
              <a:sym typeface="Arial"/>
            </a:endParaRPr>
          </a:p>
        </p:txBody>
      </p:sp>
      <p:sp>
        <p:nvSpPr>
          <p:cNvPr id="195" name="Google Shape;195;g2fdb0bfc494_0_243"/>
          <p:cNvSpPr txBox="1"/>
          <p:nvPr/>
        </p:nvSpPr>
        <p:spPr>
          <a:xfrm>
            <a:off x="4714807" y="2622426"/>
            <a:ext cx="524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KDP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B</a:t>
            </a:r>
            <a:endParaRPr b="0" i="0" sz="1400" u="none" cap="none" strike="noStrike">
              <a:solidFill>
                <a:srgbClr val="000000"/>
              </a:solidFill>
              <a:latin typeface="Arial"/>
              <a:ea typeface="Arial"/>
              <a:cs typeface="Arial"/>
              <a:sym typeface="Arial"/>
            </a:endParaRPr>
          </a:p>
        </p:txBody>
      </p:sp>
      <p:sp>
        <p:nvSpPr>
          <p:cNvPr id="196" name="Google Shape;196;g2fdb0bfc494_0_243"/>
          <p:cNvSpPr/>
          <p:nvPr/>
        </p:nvSpPr>
        <p:spPr>
          <a:xfrm>
            <a:off x="3440828" y="3884019"/>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cxnSp>
        <p:nvCxnSpPr>
          <p:cNvPr id="197" name="Google Shape;197;g2fdb0bfc494_0_243"/>
          <p:cNvCxnSpPr>
            <a:stCxn id="191" idx="2"/>
          </p:cNvCxnSpPr>
          <p:nvPr/>
        </p:nvCxnSpPr>
        <p:spPr>
          <a:xfrm flipH="1" rot="-5400000">
            <a:off x="707691" y="2811839"/>
            <a:ext cx="1034400" cy="124800"/>
          </a:xfrm>
          <a:prstGeom prst="bentConnector3">
            <a:avLst>
              <a:gd fmla="val 50001" name="adj1"/>
            </a:avLst>
          </a:prstGeom>
          <a:noFill/>
          <a:ln cap="flat" cmpd="sng" w="9525">
            <a:solidFill>
              <a:schemeClr val="lt1"/>
            </a:solidFill>
            <a:prstDash val="solid"/>
            <a:round/>
            <a:headEnd len="sm" w="sm" type="none"/>
            <a:tailEnd len="med" w="med" type="triangle"/>
          </a:ln>
        </p:spPr>
      </p:cxnSp>
      <p:graphicFrame>
        <p:nvGraphicFramePr>
          <p:cNvPr id="198" name="Google Shape;198;g2fdb0bfc494_0_243"/>
          <p:cNvGraphicFramePr/>
          <p:nvPr/>
        </p:nvGraphicFramePr>
        <p:xfrm>
          <a:off x="1049910" y="3414380"/>
          <a:ext cx="3000000" cy="3000000"/>
        </p:xfrm>
        <a:graphic>
          <a:graphicData uri="http://schemas.openxmlformats.org/drawingml/2006/table">
            <a:tbl>
              <a:tblPr bandRow="1" firstRow="1">
                <a:noFill/>
                <a:tableStyleId>{CCEFE9B3-77F2-42F1-B5B7-D87F6D2899E8}</a:tableStyleId>
              </a:tblPr>
              <a:tblGrid>
                <a:gridCol w="741475"/>
                <a:gridCol w="741475"/>
                <a:gridCol w="741475"/>
                <a:gridCol w="741475"/>
                <a:gridCol w="741475"/>
                <a:gridCol w="741475"/>
                <a:gridCol w="741475"/>
                <a:gridCol w="741475"/>
                <a:gridCol w="741475"/>
                <a:gridCol w="741475"/>
                <a:gridCol w="741475"/>
                <a:gridCol w="741475"/>
                <a:gridCol w="741475"/>
                <a:gridCol w="741475"/>
              </a:tblGrid>
              <a:tr h="3657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FY20</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FY21</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FY22</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FY23</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FY24</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FY25</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FY26</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FY27</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FY28</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FY29</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FY30</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FY31</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FY32</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lt1"/>
                          </a:solidFill>
                        </a:rPr>
                        <a:t>FY33</a:t>
                      </a:r>
                      <a:endParaRPr sz="1400" u="none" cap="none" strike="noStrike"/>
                    </a:p>
                  </a:txBody>
                  <a:tcPr marT="60950" marB="60950" marR="121925" marL="12192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cxnSp>
        <p:nvCxnSpPr>
          <p:cNvPr id="199" name="Google Shape;199;g2fdb0bfc494_0_243"/>
          <p:cNvCxnSpPr/>
          <p:nvPr/>
        </p:nvCxnSpPr>
        <p:spPr>
          <a:xfrm rot="5400000">
            <a:off x="1511998" y="2707083"/>
            <a:ext cx="1026900" cy="341700"/>
          </a:xfrm>
          <a:prstGeom prst="bentConnector3">
            <a:avLst>
              <a:gd fmla="val 27244" name="adj1"/>
            </a:avLst>
          </a:prstGeom>
          <a:noFill/>
          <a:ln cap="flat" cmpd="sng" w="9525">
            <a:solidFill>
              <a:schemeClr val="lt1"/>
            </a:solidFill>
            <a:prstDash val="solid"/>
            <a:round/>
            <a:headEnd len="sm" w="sm" type="none"/>
            <a:tailEnd len="med" w="med" type="triangle"/>
          </a:ln>
        </p:spPr>
      </p:cxnSp>
      <p:sp>
        <p:nvSpPr>
          <p:cNvPr id="200" name="Google Shape;200;g2fdb0bfc494_0_243"/>
          <p:cNvSpPr/>
          <p:nvPr/>
        </p:nvSpPr>
        <p:spPr>
          <a:xfrm>
            <a:off x="5165183" y="3204543"/>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01" name="Google Shape;201;g2fdb0bfc494_0_243"/>
          <p:cNvSpPr/>
          <p:nvPr/>
        </p:nvSpPr>
        <p:spPr>
          <a:xfrm>
            <a:off x="5434769" y="3217659"/>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02" name="Google Shape;202;g2fdb0bfc494_0_243"/>
          <p:cNvSpPr txBox="1"/>
          <p:nvPr/>
        </p:nvSpPr>
        <p:spPr>
          <a:xfrm>
            <a:off x="4993846" y="2897214"/>
            <a:ext cx="5292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PDR</a:t>
            </a:r>
            <a:endParaRPr b="0" i="0" sz="1400" u="none" cap="none" strike="noStrike">
              <a:solidFill>
                <a:srgbClr val="000000"/>
              </a:solidFill>
              <a:latin typeface="Arial"/>
              <a:ea typeface="Arial"/>
              <a:cs typeface="Arial"/>
              <a:sym typeface="Arial"/>
            </a:endParaRPr>
          </a:p>
        </p:txBody>
      </p:sp>
      <p:sp>
        <p:nvSpPr>
          <p:cNvPr id="203" name="Google Shape;203;g2fdb0bfc494_0_243"/>
          <p:cNvSpPr txBox="1"/>
          <p:nvPr/>
        </p:nvSpPr>
        <p:spPr>
          <a:xfrm>
            <a:off x="5285987" y="2630827"/>
            <a:ext cx="524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KDP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C</a:t>
            </a:r>
            <a:endParaRPr b="0" i="0" sz="1400" u="none" cap="none" strike="noStrike">
              <a:solidFill>
                <a:srgbClr val="000000"/>
              </a:solidFill>
              <a:latin typeface="Arial"/>
              <a:ea typeface="Arial"/>
              <a:cs typeface="Arial"/>
              <a:sym typeface="Arial"/>
            </a:endParaRPr>
          </a:p>
        </p:txBody>
      </p:sp>
      <p:sp>
        <p:nvSpPr>
          <p:cNvPr id="204" name="Google Shape;204;g2fdb0bfc494_0_243"/>
          <p:cNvSpPr/>
          <p:nvPr/>
        </p:nvSpPr>
        <p:spPr>
          <a:xfrm>
            <a:off x="6533388" y="3203145"/>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05" name="Google Shape;205;g2fdb0bfc494_0_243"/>
          <p:cNvSpPr txBox="1"/>
          <p:nvPr/>
        </p:nvSpPr>
        <p:spPr>
          <a:xfrm>
            <a:off x="6360448" y="2895815"/>
            <a:ext cx="5325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CDR</a:t>
            </a:r>
            <a:endParaRPr b="0" i="0" sz="1400" u="none" cap="none" strike="noStrike">
              <a:solidFill>
                <a:srgbClr val="000000"/>
              </a:solidFill>
              <a:latin typeface="Arial"/>
              <a:ea typeface="Arial"/>
              <a:cs typeface="Arial"/>
              <a:sym typeface="Arial"/>
            </a:endParaRPr>
          </a:p>
        </p:txBody>
      </p:sp>
      <p:sp>
        <p:nvSpPr>
          <p:cNvPr id="206" name="Google Shape;206;g2fdb0bfc494_0_243"/>
          <p:cNvSpPr/>
          <p:nvPr/>
        </p:nvSpPr>
        <p:spPr>
          <a:xfrm>
            <a:off x="9105791" y="3203145"/>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07" name="Google Shape;207;g2fdb0bfc494_0_243"/>
          <p:cNvSpPr txBox="1"/>
          <p:nvPr/>
        </p:nvSpPr>
        <p:spPr>
          <a:xfrm>
            <a:off x="8977736" y="2884314"/>
            <a:ext cx="442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SIR</a:t>
            </a:r>
            <a:endParaRPr b="0" i="0" sz="1400" u="none" cap="none" strike="noStrike">
              <a:solidFill>
                <a:srgbClr val="000000"/>
              </a:solidFill>
              <a:latin typeface="Arial"/>
              <a:ea typeface="Arial"/>
              <a:cs typeface="Arial"/>
              <a:sym typeface="Arial"/>
            </a:endParaRPr>
          </a:p>
        </p:txBody>
      </p:sp>
      <p:sp>
        <p:nvSpPr>
          <p:cNvPr id="208" name="Google Shape;208;g2fdb0bfc494_0_243"/>
          <p:cNvSpPr/>
          <p:nvPr/>
        </p:nvSpPr>
        <p:spPr>
          <a:xfrm>
            <a:off x="9336992" y="3202547"/>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09" name="Google Shape;209;g2fdb0bfc494_0_243"/>
          <p:cNvSpPr txBox="1"/>
          <p:nvPr/>
        </p:nvSpPr>
        <p:spPr>
          <a:xfrm>
            <a:off x="9188210" y="2615715"/>
            <a:ext cx="524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KDP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D</a:t>
            </a:r>
            <a:endParaRPr b="0" i="0" sz="1400" u="none" cap="none" strike="noStrike">
              <a:solidFill>
                <a:srgbClr val="000000"/>
              </a:solidFill>
              <a:latin typeface="Arial"/>
              <a:ea typeface="Arial"/>
              <a:cs typeface="Arial"/>
              <a:sym typeface="Arial"/>
            </a:endParaRPr>
          </a:p>
        </p:txBody>
      </p:sp>
      <p:sp>
        <p:nvSpPr>
          <p:cNvPr id="210" name="Google Shape;210;g2fdb0bfc494_0_243"/>
          <p:cNvSpPr/>
          <p:nvPr/>
        </p:nvSpPr>
        <p:spPr>
          <a:xfrm>
            <a:off x="9988181" y="3210837"/>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11" name="Google Shape;211;g2fdb0bfc494_0_243"/>
          <p:cNvSpPr txBox="1"/>
          <p:nvPr/>
        </p:nvSpPr>
        <p:spPr>
          <a:xfrm>
            <a:off x="9785827" y="2903507"/>
            <a:ext cx="545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ORR</a:t>
            </a:r>
            <a:endParaRPr b="0" i="0" sz="1400" u="none" cap="none" strike="noStrike">
              <a:solidFill>
                <a:srgbClr val="000000"/>
              </a:solidFill>
              <a:latin typeface="Arial"/>
              <a:ea typeface="Arial"/>
              <a:cs typeface="Arial"/>
              <a:sym typeface="Arial"/>
            </a:endParaRPr>
          </a:p>
        </p:txBody>
      </p:sp>
      <p:sp>
        <p:nvSpPr>
          <p:cNvPr id="212" name="Google Shape;212;g2fdb0bfc494_0_243"/>
          <p:cNvSpPr/>
          <p:nvPr/>
        </p:nvSpPr>
        <p:spPr>
          <a:xfrm>
            <a:off x="10219383" y="3210239"/>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13" name="Google Shape;213;g2fdb0bfc494_0_243"/>
          <p:cNvSpPr txBox="1"/>
          <p:nvPr/>
        </p:nvSpPr>
        <p:spPr>
          <a:xfrm>
            <a:off x="10070601" y="2623407"/>
            <a:ext cx="524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KDP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E</a:t>
            </a:r>
            <a:endParaRPr b="0" i="0" sz="1400" u="none" cap="none" strike="noStrike">
              <a:solidFill>
                <a:srgbClr val="000000"/>
              </a:solidFill>
              <a:latin typeface="Arial"/>
              <a:ea typeface="Arial"/>
              <a:cs typeface="Arial"/>
              <a:sym typeface="Arial"/>
            </a:endParaRPr>
          </a:p>
        </p:txBody>
      </p:sp>
      <p:sp>
        <p:nvSpPr>
          <p:cNvPr id="214" name="Google Shape;214;g2fdb0bfc494_0_243"/>
          <p:cNvSpPr txBox="1"/>
          <p:nvPr/>
        </p:nvSpPr>
        <p:spPr>
          <a:xfrm>
            <a:off x="4258395" y="4029479"/>
            <a:ext cx="1409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Congressional </a:t>
            </a:r>
            <a:br>
              <a:rPr b="0" i="0" lang="en-US" sz="1600" u="none" cap="none" strike="noStrike">
                <a:solidFill>
                  <a:srgbClr val="FFFFFF"/>
                </a:solidFill>
                <a:latin typeface="Calibri"/>
                <a:ea typeface="Calibri"/>
                <a:cs typeface="Calibri"/>
                <a:sym typeface="Calibri"/>
              </a:rPr>
            </a:br>
            <a:r>
              <a:rPr b="0" i="0" lang="en-US" sz="1600" u="none" cap="none" strike="noStrike">
                <a:solidFill>
                  <a:srgbClr val="FFFFFF"/>
                </a:solidFill>
                <a:latin typeface="Calibri"/>
                <a:ea typeface="Calibri"/>
                <a:cs typeface="Calibri"/>
                <a:sym typeface="Calibri"/>
              </a:rPr>
              <a:t>Baseline</a:t>
            </a:r>
            <a:endParaRPr b="0" i="0" sz="1400" u="none" cap="none" strike="noStrike">
              <a:solidFill>
                <a:srgbClr val="000000"/>
              </a:solidFill>
              <a:latin typeface="Arial"/>
              <a:ea typeface="Arial"/>
              <a:cs typeface="Arial"/>
              <a:sym typeface="Arial"/>
            </a:endParaRPr>
          </a:p>
        </p:txBody>
      </p:sp>
      <p:cxnSp>
        <p:nvCxnSpPr>
          <p:cNvPr id="215" name="Google Shape;215;g2fdb0bfc494_0_243"/>
          <p:cNvCxnSpPr/>
          <p:nvPr/>
        </p:nvCxnSpPr>
        <p:spPr>
          <a:xfrm flipH="1" rot="5400000">
            <a:off x="4650303" y="3840691"/>
            <a:ext cx="291000" cy="270600"/>
          </a:xfrm>
          <a:prstGeom prst="bentConnector3">
            <a:avLst>
              <a:gd fmla="val 50011" name="adj1"/>
            </a:avLst>
          </a:prstGeom>
          <a:noFill/>
          <a:ln cap="flat" cmpd="sng" w="9525">
            <a:solidFill>
              <a:schemeClr val="lt1"/>
            </a:solidFill>
            <a:prstDash val="solid"/>
            <a:round/>
            <a:headEnd len="sm" w="sm" type="none"/>
            <a:tailEnd len="med" w="med" type="triangle"/>
          </a:ln>
        </p:spPr>
      </p:cxnSp>
      <p:sp>
        <p:nvSpPr>
          <p:cNvPr id="216" name="Google Shape;216;g2fdb0bfc494_0_243"/>
          <p:cNvSpPr txBox="1"/>
          <p:nvPr/>
        </p:nvSpPr>
        <p:spPr>
          <a:xfrm>
            <a:off x="10540701" y="1511565"/>
            <a:ext cx="10968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GeoXO-I1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Launch</a:t>
            </a:r>
            <a:endParaRPr b="0" i="0" sz="1400" u="none" cap="none" strike="noStrike">
              <a:solidFill>
                <a:srgbClr val="000000"/>
              </a:solidFill>
              <a:latin typeface="Arial"/>
              <a:ea typeface="Arial"/>
              <a:cs typeface="Arial"/>
              <a:sym typeface="Arial"/>
            </a:endParaRPr>
          </a:p>
        </p:txBody>
      </p:sp>
      <p:cxnSp>
        <p:nvCxnSpPr>
          <p:cNvPr id="217" name="Google Shape;217;g2fdb0bfc494_0_243"/>
          <p:cNvCxnSpPr>
            <a:stCxn id="216" idx="2"/>
            <a:endCxn id="218" idx="0"/>
          </p:cNvCxnSpPr>
          <p:nvPr/>
        </p:nvCxnSpPr>
        <p:spPr>
          <a:xfrm rot="5400000">
            <a:off x="10315551" y="2457015"/>
            <a:ext cx="1134000" cy="413100"/>
          </a:xfrm>
          <a:prstGeom prst="bentConnector3">
            <a:avLst>
              <a:gd fmla="val 50000" name="adj1"/>
            </a:avLst>
          </a:prstGeom>
          <a:noFill/>
          <a:ln cap="flat" cmpd="sng" w="9525">
            <a:solidFill>
              <a:schemeClr val="lt1"/>
            </a:solidFill>
            <a:prstDash val="solid"/>
            <a:round/>
            <a:headEnd len="sm" w="sm" type="none"/>
            <a:tailEnd len="med" w="med" type="triangle"/>
          </a:ln>
        </p:spPr>
      </p:cxnSp>
      <p:sp>
        <p:nvSpPr>
          <p:cNvPr id="219" name="Google Shape;219;g2fdb0bfc494_0_243"/>
          <p:cNvSpPr/>
          <p:nvPr/>
        </p:nvSpPr>
        <p:spPr>
          <a:xfrm>
            <a:off x="1049909" y="4677879"/>
            <a:ext cx="1516200" cy="390300"/>
          </a:xfrm>
          <a:prstGeom prst="rect">
            <a:avLst/>
          </a:prstGeom>
          <a:solidFill>
            <a:srgbClr val="ABD7C9"/>
          </a:solidFill>
          <a:ln cap="flat" cmpd="sng" w="9525">
            <a:solidFill>
              <a:srgbClr val="217F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67"/>
              <a:buFont typeface="Arial"/>
              <a:buNone/>
            </a:pPr>
            <a:r>
              <a:rPr b="0" i="0" lang="en-US" sz="1467" u="none" cap="none" strike="noStrike">
                <a:solidFill>
                  <a:srgbClr val="000000"/>
                </a:solidFill>
                <a:latin typeface="Calibri"/>
                <a:ea typeface="Calibri"/>
                <a:cs typeface="Calibri"/>
                <a:sym typeface="Calibri"/>
              </a:rPr>
              <a:t>Pre-formulation</a:t>
            </a:r>
            <a:endParaRPr b="0" i="0" sz="1400" u="none" cap="none" strike="noStrike">
              <a:solidFill>
                <a:srgbClr val="000000"/>
              </a:solidFill>
              <a:latin typeface="Arial"/>
              <a:ea typeface="Arial"/>
              <a:cs typeface="Arial"/>
              <a:sym typeface="Arial"/>
            </a:endParaRPr>
          </a:p>
        </p:txBody>
      </p:sp>
      <p:sp>
        <p:nvSpPr>
          <p:cNvPr id="220" name="Google Shape;220;g2fdb0bfc494_0_243"/>
          <p:cNvSpPr/>
          <p:nvPr/>
        </p:nvSpPr>
        <p:spPr>
          <a:xfrm>
            <a:off x="2596537" y="4688059"/>
            <a:ext cx="1405500" cy="383400"/>
          </a:xfrm>
          <a:prstGeom prst="rect">
            <a:avLst/>
          </a:prstGeom>
          <a:solidFill>
            <a:srgbClr val="ABD7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67"/>
              <a:buFont typeface="Arial"/>
              <a:buNone/>
            </a:pPr>
            <a:r>
              <a:rPr b="0" i="0" lang="en-US" sz="1467" u="none" cap="none" strike="noStrike">
                <a:solidFill>
                  <a:srgbClr val="000000"/>
                </a:solidFill>
                <a:latin typeface="Calibri"/>
                <a:ea typeface="Calibri"/>
                <a:cs typeface="Calibri"/>
                <a:sym typeface="Calibri"/>
              </a:rPr>
              <a:t>Formulation</a:t>
            </a:r>
            <a:endParaRPr b="0" i="0" sz="1400" u="none" cap="none" strike="noStrike">
              <a:solidFill>
                <a:srgbClr val="000000"/>
              </a:solidFill>
              <a:latin typeface="Arial"/>
              <a:ea typeface="Arial"/>
              <a:cs typeface="Arial"/>
              <a:sym typeface="Arial"/>
            </a:endParaRPr>
          </a:p>
        </p:txBody>
      </p:sp>
      <p:sp>
        <p:nvSpPr>
          <p:cNvPr id="221" name="Google Shape;221;g2fdb0bfc494_0_243"/>
          <p:cNvSpPr/>
          <p:nvPr/>
        </p:nvSpPr>
        <p:spPr>
          <a:xfrm>
            <a:off x="5589916" y="4667637"/>
            <a:ext cx="5142900" cy="411300"/>
          </a:xfrm>
          <a:prstGeom prst="rect">
            <a:avLst/>
          </a:prstGeom>
          <a:solidFill>
            <a:srgbClr val="ABD7C9"/>
          </a:solidFill>
          <a:ln cap="flat" cmpd="sng" w="9525">
            <a:solidFill>
              <a:srgbClr val="217F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67"/>
              <a:buFont typeface="Arial"/>
              <a:buNone/>
            </a:pPr>
            <a:r>
              <a:rPr b="0" i="0" lang="en-US" sz="1467" u="none" cap="none" strike="noStrike">
                <a:solidFill>
                  <a:srgbClr val="000000"/>
                </a:solidFill>
                <a:latin typeface="Calibri"/>
                <a:ea typeface="Calibri"/>
                <a:cs typeface="Calibri"/>
                <a:sym typeface="Calibri"/>
              </a:rPr>
              <a:t>Implementation	</a:t>
            </a:r>
            <a:endParaRPr b="0" i="0" sz="1400" u="none" cap="none" strike="noStrike">
              <a:solidFill>
                <a:srgbClr val="000000"/>
              </a:solidFill>
              <a:latin typeface="Arial"/>
              <a:ea typeface="Arial"/>
              <a:cs typeface="Arial"/>
              <a:sym typeface="Arial"/>
            </a:endParaRPr>
          </a:p>
        </p:txBody>
      </p:sp>
      <p:sp>
        <p:nvSpPr>
          <p:cNvPr id="222" name="Google Shape;222;g2fdb0bfc494_0_243"/>
          <p:cNvSpPr/>
          <p:nvPr/>
        </p:nvSpPr>
        <p:spPr>
          <a:xfrm>
            <a:off x="10756348" y="4468338"/>
            <a:ext cx="729900" cy="797700"/>
          </a:xfrm>
          <a:prstGeom prst="rightArrow">
            <a:avLst>
              <a:gd fmla="val 50000" name="adj1"/>
              <a:gd fmla="val 22956" name="adj2"/>
            </a:avLst>
          </a:prstGeom>
          <a:solidFill>
            <a:srgbClr val="ABD7C9"/>
          </a:solidFill>
          <a:ln cap="flat" cmpd="sng" w="9525">
            <a:solidFill>
              <a:srgbClr val="217F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67"/>
              <a:buFont typeface="Arial"/>
              <a:buNone/>
            </a:pPr>
            <a:r>
              <a:rPr b="0" i="0" lang="en-US" sz="1467" u="none" cap="none" strike="noStrike">
                <a:solidFill>
                  <a:srgbClr val="000000"/>
                </a:solidFill>
                <a:latin typeface="Calibri"/>
                <a:ea typeface="Calibri"/>
                <a:cs typeface="Calibri"/>
                <a:sym typeface="Calibri"/>
              </a:rPr>
              <a:t>Ops</a:t>
            </a:r>
            <a:endParaRPr b="0" i="0" sz="1400" u="none" cap="none" strike="noStrike">
              <a:solidFill>
                <a:srgbClr val="000000"/>
              </a:solidFill>
              <a:latin typeface="Arial"/>
              <a:ea typeface="Arial"/>
              <a:cs typeface="Arial"/>
              <a:sym typeface="Arial"/>
            </a:endParaRPr>
          </a:p>
        </p:txBody>
      </p:sp>
      <p:sp>
        <p:nvSpPr>
          <p:cNvPr id="223" name="Google Shape;223;g2fdb0bfc494_0_243"/>
          <p:cNvSpPr/>
          <p:nvPr/>
        </p:nvSpPr>
        <p:spPr>
          <a:xfrm>
            <a:off x="4230616" y="2130623"/>
            <a:ext cx="356100" cy="507300"/>
          </a:xfrm>
          <a:prstGeom prst="downArrow">
            <a:avLst>
              <a:gd fmla="val 50000" name="adj1"/>
              <a:gd fmla="val 50000" name="adj2"/>
            </a:avLst>
          </a:prstGeom>
          <a:solidFill>
            <a:schemeClr val="dk1"/>
          </a:solidFill>
          <a:ln cap="flat" cmpd="sng" w="25400">
            <a:solidFill>
              <a:srgbClr val="66FF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4" name="Google Shape;224;g2fdb0bfc494_0_243"/>
          <p:cNvSpPr txBox="1"/>
          <p:nvPr/>
        </p:nvSpPr>
        <p:spPr>
          <a:xfrm>
            <a:off x="3515721" y="1658509"/>
            <a:ext cx="174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66FF66"/>
                </a:solidFill>
                <a:latin typeface="Calibri"/>
                <a:ea typeface="Calibri"/>
                <a:cs typeface="Calibri"/>
                <a:sym typeface="Calibri"/>
              </a:rPr>
              <a:t>We are here</a:t>
            </a:r>
            <a:endParaRPr b="0" i="0" sz="1400" u="none" cap="none" strike="noStrike">
              <a:solidFill>
                <a:srgbClr val="000000"/>
              </a:solidFill>
              <a:latin typeface="Arial"/>
              <a:ea typeface="Arial"/>
              <a:cs typeface="Arial"/>
              <a:sym typeface="Arial"/>
            </a:endParaRPr>
          </a:p>
        </p:txBody>
      </p:sp>
      <p:sp>
        <p:nvSpPr>
          <p:cNvPr id="225" name="Google Shape;225;g2fdb0bfc494_0_243"/>
          <p:cNvSpPr txBox="1"/>
          <p:nvPr/>
        </p:nvSpPr>
        <p:spPr>
          <a:xfrm>
            <a:off x="3575398" y="2653357"/>
            <a:ext cx="9045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Contract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Awards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Calibri"/>
              <a:ea typeface="Calibri"/>
              <a:cs typeface="Calibri"/>
              <a:sym typeface="Calibri"/>
            </a:endParaRPr>
          </a:p>
        </p:txBody>
      </p:sp>
      <p:sp>
        <p:nvSpPr>
          <p:cNvPr id="226" name="Google Shape;226;g2fdb0bfc494_0_243"/>
          <p:cNvSpPr/>
          <p:nvPr/>
        </p:nvSpPr>
        <p:spPr>
          <a:xfrm rot="10800000">
            <a:off x="3609485" y="3222014"/>
            <a:ext cx="195000" cy="1512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27" name="Google Shape;227;g2fdb0bfc494_0_243"/>
          <p:cNvSpPr/>
          <p:nvPr/>
        </p:nvSpPr>
        <p:spPr>
          <a:xfrm>
            <a:off x="3736886" y="3246953"/>
            <a:ext cx="722400" cy="75300"/>
          </a:xfrm>
          <a:prstGeom prst="rect">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8" name="Google Shape;228;g2fdb0bfc494_0_243"/>
          <p:cNvSpPr/>
          <p:nvPr/>
        </p:nvSpPr>
        <p:spPr>
          <a:xfrm>
            <a:off x="4332644" y="3212226"/>
            <a:ext cx="195000" cy="151200"/>
          </a:xfrm>
          <a:prstGeom prst="triangle">
            <a:avLst>
              <a:gd fmla="val 50000" name="adj"/>
            </a:avLst>
          </a:prstGeom>
          <a:solidFill>
            <a:srgbClr val="0099CC"/>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18" name="Google Shape;218;g2fdb0bfc494_0_243"/>
          <p:cNvSpPr/>
          <p:nvPr/>
        </p:nvSpPr>
        <p:spPr>
          <a:xfrm>
            <a:off x="10578411" y="3230559"/>
            <a:ext cx="195000" cy="151200"/>
          </a:xfrm>
          <a:prstGeom prst="triangle">
            <a:avLst>
              <a:gd fmla="val 50000" name="adj"/>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229" name="Google Shape;229;g2fdb0bfc494_0_243"/>
          <p:cNvSpPr txBox="1"/>
          <p:nvPr/>
        </p:nvSpPr>
        <p:spPr>
          <a:xfrm>
            <a:off x="4473001" y="5313850"/>
            <a:ext cx="45048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rgbClr val="00FF00"/>
              </a:buClr>
              <a:buSzPts val="1600"/>
              <a:buFont typeface="Noto Sans Symbols"/>
              <a:buChar char="✔"/>
            </a:pPr>
            <a:r>
              <a:rPr b="0" i="0" lang="en-US" sz="1600" u="none" cap="none" strike="noStrike">
                <a:solidFill>
                  <a:schemeClr val="lt1"/>
                </a:solidFill>
                <a:latin typeface="Calibri"/>
                <a:ea typeface="Calibri"/>
                <a:cs typeface="Calibri"/>
                <a:sym typeface="Calibri"/>
              </a:rPr>
              <a:t>Ocean Color: BAE Systems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FF00"/>
              </a:buClr>
              <a:buSzPts val="1600"/>
              <a:buFont typeface="Noto Sans Symbols"/>
              <a:buChar char="✔"/>
            </a:pPr>
            <a:r>
              <a:rPr b="0" i="0" lang="en-US" sz="1600" u="none" cap="none" strike="noStrike">
                <a:solidFill>
                  <a:schemeClr val="lt1"/>
                </a:solidFill>
                <a:latin typeface="Calibri"/>
                <a:ea typeface="Calibri"/>
                <a:cs typeface="Calibri"/>
                <a:sym typeface="Calibri"/>
              </a:rPr>
              <a:t>Spacecraft: Lockheed Martin</a:t>
            </a:r>
            <a:endParaRPr b="0"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     Lightning Mapper: target award September 2024</a:t>
            </a:r>
            <a:endParaRPr b="0" i="0" sz="1400" u="none" cap="none" strike="noStrike">
              <a:solidFill>
                <a:srgbClr val="000000"/>
              </a:solidFill>
              <a:latin typeface="Arial"/>
              <a:ea typeface="Arial"/>
              <a:cs typeface="Arial"/>
              <a:sym typeface="Arial"/>
            </a:endParaRPr>
          </a:p>
        </p:txBody>
      </p:sp>
      <p:sp>
        <p:nvSpPr>
          <p:cNvPr id="230" name="Google Shape;230;g2fdb0bfc494_0_243"/>
          <p:cNvSpPr txBox="1"/>
          <p:nvPr/>
        </p:nvSpPr>
        <p:spPr>
          <a:xfrm>
            <a:off x="1730137" y="5313859"/>
            <a:ext cx="2733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Implementation contracts: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FF00"/>
              </a:buClr>
              <a:buSzPts val="1600"/>
              <a:buFont typeface="Noto Sans Symbols"/>
              <a:buChar char="✔"/>
            </a:pPr>
            <a:r>
              <a:rPr b="0" i="0" lang="en-US" sz="1600" u="none" cap="none" strike="noStrike">
                <a:solidFill>
                  <a:schemeClr val="lt1"/>
                </a:solidFill>
                <a:latin typeface="Calibri"/>
                <a:ea typeface="Calibri"/>
                <a:cs typeface="Calibri"/>
                <a:sym typeface="Calibri"/>
              </a:rPr>
              <a:t>Imager: L3Harris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FF00"/>
              </a:buClr>
              <a:buSzPts val="1600"/>
              <a:buFont typeface="Noto Sans Symbols"/>
              <a:buChar char="✔"/>
            </a:pPr>
            <a:r>
              <a:rPr b="0" i="0" lang="en-US" sz="1600" u="none" cap="none" strike="noStrike">
                <a:solidFill>
                  <a:schemeClr val="lt1"/>
                </a:solidFill>
                <a:latin typeface="Calibri"/>
                <a:ea typeface="Calibri"/>
                <a:cs typeface="Calibri"/>
                <a:sym typeface="Calibri"/>
              </a:rPr>
              <a:t>Sounder: BAE Systems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FF00"/>
              </a:buClr>
              <a:buSzPts val="1600"/>
              <a:buFont typeface="Noto Sans Symbols"/>
              <a:buChar char="✔"/>
            </a:pPr>
            <a:r>
              <a:rPr b="0" i="0" lang="en-US" sz="1600" u="none" cap="none" strike="noStrike">
                <a:solidFill>
                  <a:schemeClr val="lt1"/>
                </a:solidFill>
                <a:latin typeface="Calibri"/>
                <a:ea typeface="Calibri"/>
                <a:cs typeface="Calibri"/>
                <a:sym typeface="Calibri"/>
              </a:rPr>
              <a:t>Atmo. Comp.: BAE Systems</a:t>
            </a:r>
            <a:endParaRPr b="0" i="0" sz="1600" u="none" cap="none" strike="noStrike">
              <a:solidFill>
                <a:schemeClr val="lt1"/>
              </a:solidFill>
              <a:latin typeface="Calibri"/>
              <a:ea typeface="Calibri"/>
              <a:cs typeface="Calibri"/>
              <a:sym typeface="Calibri"/>
            </a:endParaRPr>
          </a:p>
        </p:txBody>
      </p:sp>
      <p:sp>
        <p:nvSpPr>
          <p:cNvPr id="231" name="Google Shape;231;g2fdb0bfc494_0_243"/>
          <p:cNvSpPr/>
          <p:nvPr/>
        </p:nvSpPr>
        <p:spPr>
          <a:xfrm>
            <a:off x="4002016" y="4695294"/>
            <a:ext cx="1466400" cy="373200"/>
          </a:xfrm>
          <a:prstGeom prst="rtTriangle">
            <a:avLst/>
          </a:prstGeom>
          <a:solidFill>
            <a:srgbClr val="ACD7C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2" name="Google Shape;232;g2fdb0bfc494_0_243"/>
          <p:cNvSpPr/>
          <p:nvPr/>
        </p:nvSpPr>
        <p:spPr>
          <a:xfrm rot="10800000">
            <a:off x="4032383" y="4680771"/>
            <a:ext cx="1575000" cy="398100"/>
          </a:xfrm>
          <a:prstGeom prst="rtTriangle">
            <a:avLst/>
          </a:prstGeom>
          <a:solidFill>
            <a:srgbClr val="ACD7C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76b493f746_0_0"/>
          <p:cNvSpPr txBox="1"/>
          <p:nvPr/>
        </p:nvSpPr>
        <p:spPr>
          <a:xfrm>
            <a:off x="1621486" y="329089"/>
            <a:ext cx="8819400" cy="870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Accessing Data from GeoXO</a:t>
            </a:r>
            <a:endParaRPr b="0" i="0" sz="1400" u="none" cap="none" strike="noStrike">
              <a:solidFill>
                <a:srgbClr val="000000"/>
              </a:solidFill>
              <a:latin typeface="Arial"/>
              <a:ea typeface="Arial"/>
              <a:cs typeface="Arial"/>
              <a:sym typeface="Arial"/>
            </a:endParaRPr>
          </a:p>
        </p:txBody>
      </p:sp>
      <p:pic>
        <p:nvPicPr>
          <p:cNvPr id="238" name="Google Shape;238;g276b493f746_0_0"/>
          <p:cNvPicPr preferRelativeResize="0"/>
          <p:nvPr/>
        </p:nvPicPr>
        <p:blipFill>
          <a:blip r:embed="rId3">
            <a:alphaModFix/>
          </a:blip>
          <a:stretch>
            <a:fillRect/>
          </a:stretch>
        </p:blipFill>
        <p:spPr>
          <a:xfrm>
            <a:off x="1039088" y="997889"/>
            <a:ext cx="10113818" cy="53532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76b493f746_0_36"/>
          <p:cNvSpPr txBox="1"/>
          <p:nvPr>
            <p:ph idx="12" type="sldNum"/>
          </p:nvPr>
        </p:nvSpPr>
        <p:spPr>
          <a:xfrm>
            <a:off x="6855542" y="4767263"/>
            <a:ext cx="2133600" cy="274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600" u="none" cap="none" strike="noStrike">
              <a:solidFill>
                <a:srgbClr val="000000"/>
              </a:solidFill>
              <a:latin typeface="Calibri"/>
              <a:ea typeface="Calibri"/>
              <a:cs typeface="Calibri"/>
              <a:sym typeface="Calibri"/>
            </a:endParaRPr>
          </a:p>
        </p:txBody>
      </p:sp>
      <p:sp>
        <p:nvSpPr>
          <p:cNvPr id="244" name="Google Shape;244;g276b493f746_0_36"/>
          <p:cNvSpPr txBox="1"/>
          <p:nvPr/>
        </p:nvSpPr>
        <p:spPr>
          <a:xfrm>
            <a:off x="1039000" y="329100"/>
            <a:ext cx="10303200" cy="870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Access Over the Air: User Facing Communications</a:t>
            </a:r>
            <a:endParaRPr b="0" i="0" sz="1400" u="none" cap="none" strike="noStrike">
              <a:solidFill>
                <a:srgbClr val="000000"/>
              </a:solidFill>
              <a:latin typeface="Arial"/>
              <a:ea typeface="Arial"/>
              <a:cs typeface="Arial"/>
              <a:sym typeface="Arial"/>
            </a:endParaRPr>
          </a:p>
        </p:txBody>
      </p:sp>
      <p:graphicFrame>
        <p:nvGraphicFramePr>
          <p:cNvPr id="245" name="Google Shape;245;g276b493f746_0_36"/>
          <p:cNvGraphicFramePr/>
          <p:nvPr/>
        </p:nvGraphicFramePr>
        <p:xfrm>
          <a:off x="167780" y="1015231"/>
          <a:ext cx="3000000" cy="3000000"/>
        </p:xfrm>
        <a:graphic>
          <a:graphicData uri="http://schemas.openxmlformats.org/drawingml/2006/table">
            <a:tbl>
              <a:tblPr>
                <a:noFill/>
                <a:tableStyleId>{D407A0BB-B8C2-43BB-AA18-F7EE87CCDB7D}</a:tableStyleId>
              </a:tblPr>
              <a:tblGrid>
                <a:gridCol w="2231475"/>
                <a:gridCol w="2013350"/>
                <a:gridCol w="7600425"/>
              </a:tblGrid>
              <a:tr h="20320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GOES-R Service</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GeoXO Service</a:t>
                      </a:r>
                      <a:endParaRPr baseline="30000" sz="16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User Facing Changes, Upgrades or Modifications</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2032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DCS Platform Signal Rx (DCPR)</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DCS Platform Signal Rx (DCPR)</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None. DCPR services will continue on the same frequencies as GOES-R. </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032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DCS Rebroadcast (DRGS)</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DCS Rebroadcast (DRGS)</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ctr">
                        <a:lnSpc>
                          <a:spcPct val="107000"/>
                        </a:lnSpc>
                        <a:spcBef>
                          <a:spcPts val="0"/>
                        </a:spcBef>
                        <a:spcAft>
                          <a:spcPts val="0"/>
                        </a:spcAft>
                        <a:buClr>
                          <a:srgbClr val="000000"/>
                        </a:buClr>
                        <a:buSzPts val="1600"/>
                        <a:buFont typeface="Arial"/>
                        <a:buNone/>
                      </a:pPr>
                      <a:r>
                        <a:rPr lang="en-US" sz="1600" u="none" cap="none" strike="noStrike"/>
                        <a:t>Users antennas or filters may require minor modification for shifted DCS DRGS frequencies which provide bandwidth margin from proposed L-band spectrum sharing. </a:t>
                      </a:r>
                      <a:endParaRPr sz="1400" u="none" cap="none" strike="noStrike"/>
                    </a:p>
                    <a:p>
                      <a:pPr indent="0" lvl="0" marL="0" marR="0" rtl="0" algn="ctr">
                        <a:lnSpc>
                          <a:spcPct val="107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GOES-R L-Band Frequencies: 1679.9 (U.S. Domestic) 1680.2 (International)</a:t>
                      </a:r>
                      <a:endParaRPr sz="1400" u="none" cap="none" strike="noStrike"/>
                    </a:p>
                    <a:p>
                      <a:pPr indent="0" lvl="0" marL="0" marR="0" rtl="0" algn="ctr">
                        <a:lnSpc>
                          <a:spcPct val="107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GeoXO L-Band Frequencies: 1691.9 (U.S. Domestic) 1692.2 (International</a:t>
                      </a:r>
                      <a:endParaRPr sz="16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032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DCS 2-way commanding (DCPC)</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DCS 2-way commanding (DCPC)</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None. DCPR services will continue on the same frequencies as GOES-R. DCPC receivers in development are compatible with GOES-R and GeoXO. </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032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EMWIN/HRIT Broadcast </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Medium/Low Rate Service</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Users will need to replace existing L-Band receivers and antenna with new systems compatible with selected commercial frequencies. Costs for receive hardware to be borne by users.  Service will continue to be free of charge. Receive systems are expected to be equivalent if not lower in cost than existing systems.</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p>
                    <a:p>
                      <a:pPr indent="0" lvl="0" marL="0" marR="0" rtl="0" algn="ctr">
                        <a:lnSpc>
                          <a:spcPct val="100000"/>
                        </a:lnSpc>
                        <a:spcBef>
                          <a:spcPts val="0"/>
                        </a:spcBef>
                        <a:spcAft>
                          <a:spcPts val="0"/>
                        </a:spcAft>
                        <a:buClr>
                          <a:srgbClr val="000000"/>
                        </a:buClr>
                        <a:buSzPts val="1600"/>
                        <a:buFont typeface="Arial"/>
                        <a:buNone/>
                      </a:pPr>
                      <a:r>
                        <a:rPr lang="en-US" sz="1600" u="none" cap="none" strike="noStrike"/>
                        <a:t>Service footprint may be limited due to availability of commercial beams, but intent is to service as many existing users as possible.</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032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GOES-R Rebroadcast (GRB)</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High Rate Service</a:t>
                      </a:r>
                      <a:endParaRPr sz="1400" u="none" cap="none" strike="noStrike"/>
                    </a:p>
                  </a:txBody>
                  <a:tcPr marT="60950" marB="60950" marR="121925" marL="12192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vMerge="1"/>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Theme">
  <a:themeElements>
    <a:clrScheme name="Custom 3">
      <a:dk1>
        <a:srgbClr val="000000"/>
      </a:dk1>
      <a:lt1>
        <a:srgbClr val="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Sullivan, Pamela C. (GSFC-410.0)[NOAA]</dc:creator>
</cp:coreProperties>
</file>